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3.xml" ContentType="application/inkml+xml"/>
  <Override PartName="/ppt/ink/ink4.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handoutMasterIdLst>
    <p:handoutMasterId r:id="rId20"/>
  </p:handoutMasterIdLst>
  <p:sldIdLst>
    <p:sldId id="3166" r:id="rId2"/>
    <p:sldId id="3173" r:id="rId3"/>
    <p:sldId id="3094" r:id="rId4"/>
    <p:sldId id="3095" r:id="rId5"/>
    <p:sldId id="3125" r:id="rId6"/>
    <p:sldId id="3096" r:id="rId7"/>
    <p:sldId id="3161" r:id="rId8"/>
    <p:sldId id="3124" r:id="rId9"/>
    <p:sldId id="3171" r:id="rId10"/>
    <p:sldId id="3097" r:id="rId11"/>
    <p:sldId id="3090" r:id="rId12"/>
    <p:sldId id="3162" r:id="rId13"/>
    <p:sldId id="3172" r:id="rId14"/>
    <p:sldId id="3163" r:id="rId15"/>
    <p:sldId id="3088" r:id="rId16"/>
    <p:sldId id="3089" r:id="rId17"/>
    <p:sldId id="3170" r:id="rId18"/>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68">
          <p15:clr>
            <a:srgbClr val="A4A3A4"/>
          </p15:clr>
        </p15:guide>
        <p15:guide id="2" orient="horz" pos="4183">
          <p15:clr>
            <a:srgbClr val="A4A3A4"/>
          </p15:clr>
        </p15:guide>
        <p15:guide id="3" pos="4050">
          <p15:clr>
            <a:srgbClr val="A4A3A4"/>
          </p15:clr>
        </p15:guide>
        <p15:guide id="4" pos="557">
          <p15:clr>
            <a:srgbClr val="A4A3A4"/>
          </p15:clr>
        </p15:guide>
        <p15:guide id="5" pos="7588">
          <p15:clr>
            <a:srgbClr val="A4A3A4"/>
          </p15:clr>
        </p15:guide>
        <p15:guide id="6" pos="137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8F1A12"/>
    <a:srgbClr val="F94D4D"/>
    <a:srgbClr val="FFFFFF"/>
    <a:srgbClr val="10CE9B"/>
    <a:srgbClr val="00B369"/>
    <a:srgbClr val="1A8CE1"/>
    <a:srgbClr val="A78357"/>
    <a:srgbClr val="28C7D4"/>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1C20E4-626E-407C-9D89-A0CD7373967A}" v="28" dt="2023-12-26T12:35:56.4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44" autoAdjust="0"/>
    <p:restoredTop sz="92986" autoAdjust="0"/>
  </p:normalViewPr>
  <p:slideViewPr>
    <p:cSldViewPr>
      <p:cViewPr varScale="1">
        <p:scale>
          <a:sx n="74" d="100"/>
          <a:sy n="74" d="100"/>
        </p:scale>
        <p:origin x="1070" y="62"/>
      </p:cViewPr>
      <p:guideLst>
        <p:guide orient="horz" pos="368"/>
        <p:guide orient="horz" pos="4183"/>
        <p:guide pos="4050"/>
        <p:guide pos="557"/>
        <p:guide pos="7588"/>
        <p:guide pos="1374"/>
      </p:guideLst>
    </p:cSldViewPr>
  </p:slideViewPr>
  <p:outlineViewPr>
    <p:cViewPr>
      <p:scale>
        <a:sx n="100" d="100"/>
        <a:sy n="100" d="100"/>
      </p:scale>
      <p:origin x="0" y="-14412"/>
    </p:cViewPr>
  </p:outlineViewPr>
  <p:notesTextViewPr>
    <p:cViewPr>
      <p:scale>
        <a:sx n="1" d="1"/>
        <a:sy n="1" d="1"/>
      </p:scale>
      <p:origin x="0" y="0"/>
    </p:cViewPr>
  </p:notesTextViewPr>
  <p:sorterViewPr>
    <p:cViewPr>
      <p:scale>
        <a:sx n="132" d="100"/>
        <a:sy n="132"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w="19050">
              <a:noFill/>
            </a:ln>
          </c:spPr>
          <c:dPt>
            <c:idx val="0"/>
            <c:bubble3D val="0"/>
            <c:spPr>
              <a:solidFill>
                <a:schemeClr val="accent2"/>
              </a:solidFill>
              <a:ln w="19050">
                <a:noFill/>
              </a:ln>
              <a:effectLst/>
            </c:spPr>
            <c:extLst>
              <c:ext xmlns:c16="http://schemas.microsoft.com/office/drawing/2014/chart" uri="{C3380CC4-5D6E-409C-BE32-E72D297353CC}">
                <c16:uniqueId val="{00000001-9150-4F76-BD7B-4CC03D23DEC6}"/>
              </c:ext>
            </c:extLst>
          </c:dPt>
          <c:dPt>
            <c:idx val="1"/>
            <c:bubble3D val="0"/>
            <c:spPr>
              <a:solidFill>
                <a:schemeClr val="accent3"/>
              </a:solidFill>
              <a:ln w="19050">
                <a:noFill/>
              </a:ln>
              <a:effectLst/>
            </c:spPr>
            <c:extLst>
              <c:ext xmlns:c16="http://schemas.microsoft.com/office/drawing/2014/chart" uri="{C3380CC4-5D6E-409C-BE32-E72D297353CC}">
                <c16:uniqueId val="{00000003-9150-4F76-BD7B-4CC03D23DEC6}"/>
              </c:ext>
            </c:extLst>
          </c:dPt>
          <c:dPt>
            <c:idx val="2"/>
            <c:bubble3D val="0"/>
            <c:spPr>
              <a:solidFill>
                <a:schemeClr val="accent4"/>
              </a:solidFill>
              <a:ln w="19050">
                <a:noFill/>
              </a:ln>
              <a:effectLst/>
            </c:spPr>
            <c:extLst>
              <c:ext xmlns:c16="http://schemas.microsoft.com/office/drawing/2014/chart" uri="{C3380CC4-5D6E-409C-BE32-E72D297353CC}">
                <c16:uniqueId val="{00000005-9150-4F76-BD7B-4CC03D23DEC6}"/>
              </c:ext>
            </c:extLst>
          </c:dPt>
          <c:dPt>
            <c:idx val="3"/>
            <c:bubble3D val="0"/>
            <c:spPr>
              <a:solidFill>
                <a:schemeClr val="accent5"/>
              </a:solidFill>
              <a:ln w="19050">
                <a:noFill/>
              </a:ln>
              <a:effectLst/>
            </c:spPr>
            <c:extLst>
              <c:ext xmlns:c16="http://schemas.microsoft.com/office/drawing/2014/chart" uri="{C3380CC4-5D6E-409C-BE32-E72D297353CC}">
                <c16:uniqueId val="{00000007-9150-4F76-BD7B-4CC03D23DEC6}"/>
              </c:ext>
            </c:extLst>
          </c:dPt>
          <c:dLbls>
            <c:delete val="1"/>
          </c:dLbls>
          <c:val>
            <c:numRef>
              <c:f>Sheet1!$B$2:$B$5</c:f>
              <c:numCache>
                <c:formatCode>General</c:formatCode>
                <c:ptCount val="4"/>
                <c:pt idx="0">
                  <c:v>5</c:v>
                </c:pt>
                <c:pt idx="1">
                  <c:v>2</c:v>
                </c:pt>
                <c:pt idx="2">
                  <c:v>3</c:v>
                </c:pt>
                <c:pt idx="3">
                  <c:v>1.5</c:v>
                </c:pt>
              </c:numCache>
            </c:numRef>
          </c:val>
          <c:extLst>
            <c:ext xmlns:c15="http://schemas.microsoft.com/office/drawing/2012/chart" uri="{02D57815-91ED-43cb-92C2-25804820EDAC}">
              <c15:filteredSeriesTitle>
                <c15:tx>
                  <c:strRef>
                    <c:extLst xmlns:c16="http://schemas.microsoft.com/office/drawing/2014/char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Research</c:v>
                      </c:pt>
                      <c:pt idx="1">
                        <c:v>Meet</c:v>
                      </c:pt>
                      <c:pt idx="2">
                        <c:v>Brief</c:v>
                      </c:pt>
                      <c:pt idx="3">
                        <c:v>Fixes</c:v>
                      </c:pt>
                    </c:strCache>
                  </c:strRef>
                </c15:cat>
              </c15:filteredCategoryTitle>
            </c:ext>
            <c:ext xmlns:c16="http://schemas.microsoft.com/office/drawing/2014/chart" uri="{C3380CC4-5D6E-409C-BE32-E72D297353CC}">
              <c16:uniqueId val="{00000008-9150-4F76-BD7B-4CC03D23DEC6}"/>
            </c:ext>
          </c:extLst>
        </c:ser>
        <c:dLbls>
          <c:showLegendKey val="0"/>
          <c:showVal val="0"/>
          <c:showCatName val="0"/>
          <c:showSerName val="0"/>
          <c:showPercent val="1"/>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sz="1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2025/12/3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1T12:47:37.938"/>
    </inkml:context>
    <inkml:brush xml:id="br0">
      <inkml:brushProperty name="width" value="0.035" units="cm"/>
      <inkml:brushProperty name="height" value="0.035" units="cm"/>
    </inkml:brush>
  </inkml:definitions>
  <inkml:trace contextRef="#ctx0" brushRef="#br0">1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1T12:47:38.396"/>
    </inkml:context>
    <inkml:brush xml:id="br0">
      <inkml:brushProperty name="width" value="0.035" units="cm"/>
      <inkml:brushProperty name="height" value="0.035" units="cm"/>
    </inkml:brush>
  </inkml:definitions>
  <inkml:trace contextRef="#ctx0" brushRef="#br0">1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1T12:47:37.938"/>
    </inkml:context>
    <inkml:brush xml:id="br0">
      <inkml:brushProperty name="width" value="0.035" units="cm"/>
      <inkml:brushProperty name="height" value="0.035" units="cm"/>
    </inkml:brush>
  </inkml:definitions>
  <inkml:trace contextRef="#ctx0" brushRef="#br0">1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1T12:47:38.396"/>
    </inkml:context>
    <inkml:brush xml:id="br0">
      <inkml:brushProperty name="width" value="0.035" units="cm"/>
      <inkml:brushProperty name="height" value="0.035" units="cm"/>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2025/12/3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extLst>
      <p:ext uri="{BB962C8B-B14F-4D97-AF65-F5344CB8AC3E}">
        <p14:creationId xmlns:p14="http://schemas.microsoft.com/office/powerpoint/2010/main" val="37558759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txBody>
          <a:bodyPr/>
          <a:lstStyle/>
          <a:p>
            <a:endParaRPr lang="en-IN"/>
          </a:p>
        </p:txBody>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extLst>
      <p:ext uri="{BB962C8B-B14F-4D97-AF65-F5344CB8AC3E}">
        <p14:creationId xmlns:p14="http://schemas.microsoft.com/office/powerpoint/2010/main" val="1345311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txBody>
          <a:bodyPr/>
          <a:lstStyle/>
          <a:p>
            <a:endParaRPr lang="en-IN"/>
          </a:p>
        </p:txBody>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extLst>
      <p:ext uri="{BB962C8B-B14F-4D97-AF65-F5344CB8AC3E}">
        <p14:creationId xmlns:p14="http://schemas.microsoft.com/office/powerpoint/2010/main" val="28620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txBody>
          <a:bodyPr/>
          <a:lstStyle/>
          <a:p>
            <a:endParaRPr lang="en-IN"/>
          </a:p>
        </p:txBody>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extLst>
      <p:ext uri="{BB962C8B-B14F-4D97-AF65-F5344CB8AC3E}">
        <p14:creationId xmlns:p14="http://schemas.microsoft.com/office/powerpoint/2010/main" val="3616901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txBody>
          <a:bodyPr/>
          <a:lstStyle/>
          <a:p>
            <a:endParaRPr lang="en-IN"/>
          </a:p>
        </p:txBody>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extLst>
      <p:ext uri="{BB962C8B-B14F-4D97-AF65-F5344CB8AC3E}">
        <p14:creationId xmlns:p14="http://schemas.microsoft.com/office/powerpoint/2010/main" val="2489382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txBody>
          <a:bodyPr/>
          <a:lstStyle/>
          <a:p>
            <a:endParaRPr lang="en-IN"/>
          </a:p>
        </p:txBody>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extLst>
      <p:ext uri="{BB962C8B-B14F-4D97-AF65-F5344CB8AC3E}">
        <p14:creationId xmlns:p14="http://schemas.microsoft.com/office/powerpoint/2010/main" val="2004445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txBody>
          <a:bodyPr/>
          <a:lstStyle/>
          <a:p>
            <a:endParaRPr lang="en-IN"/>
          </a:p>
        </p:txBody>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extLst>
      <p:ext uri="{BB962C8B-B14F-4D97-AF65-F5344CB8AC3E}">
        <p14:creationId xmlns:p14="http://schemas.microsoft.com/office/powerpoint/2010/main" val="2069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txBody>
          <a:bodyPr/>
          <a:lstStyle/>
          <a:p>
            <a:endParaRPr lang="en-IN"/>
          </a:p>
        </p:txBody>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t>15</a:t>
            </a:fld>
            <a:endParaRPr lang="en-US" dirty="0"/>
          </a:p>
        </p:txBody>
      </p:sp>
    </p:spTree>
    <p:extLst>
      <p:ext uri="{BB962C8B-B14F-4D97-AF65-F5344CB8AC3E}">
        <p14:creationId xmlns:p14="http://schemas.microsoft.com/office/powerpoint/2010/main" val="4220515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txBody>
          <a:bodyPr/>
          <a:lstStyle/>
          <a:p>
            <a:endParaRPr lang="en-IN"/>
          </a:p>
        </p:txBody>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16</a:t>
            </a:fld>
            <a:endParaRPr lang="zh-CN" altLang="en-US"/>
          </a:p>
        </p:txBody>
      </p:sp>
    </p:spTree>
    <p:extLst>
      <p:ext uri="{BB962C8B-B14F-4D97-AF65-F5344CB8AC3E}">
        <p14:creationId xmlns:p14="http://schemas.microsoft.com/office/powerpoint/2010/main" val="1959784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txBody>
          <a:bodyPr/>
          <a:lstStyle/>
          <a:p>
            <a:endParaRPr lang="en-IN"/>
          </a:p>
        </p:txBody>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extLst>
      <p:ext uri="{BB962C8B-B14F-4D97-AF65-F5344CB8AC3E}">
        <p14:creationId xmlns:p14="http://schemas.microsoft.com/office/powerpoint/2010/main" val="4012072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txBody>
          <a:bodyPr/>
          <a:lstStyle/>
          <a:p>
            <a:endParaRPr lang="en-IN"/>
          </a:p>
        </p:txBody>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extLst>
      <p:ext uri="{BB962C8B-B14F-4D97-AF65-F5344CB8AC3E}">
        <p14:creationId xmlns:p14="http://schemas.microsoft.com/office/powerpoint/2010/main" val="2111271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txBody>
          <a:bodyPr/>
          <a:lstStyle/>
          <a:p>
            <a:endParaRPr lang="en-IN"/>
          </a:p>
        </p:txBody>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extLst>
      <p:ext uri="{BB962C8B-B14F-4D97-AF65-F5344CB8AC3E}">
        <p14:creationId xmlns:p14="http://schemas.microsoft.com/office/powerpoint/2010/main" val="3766191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txBody>
          <a:bodyPr/>
          <a:lstStyle/>
          <a:p>
            <a:endParaRPr lang="en-IN"/>
          </a:p>
        </p:txBody>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extLst>
      <p:ext uri="{BB962C8B-B14F-4D97-AF65-F5344CB8AC3E}">
        <p14:creationId xmlns:p14="http://schemas.microsoft.com/office/powerpoint/2010/main" val="4000268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txBody>
          <a:bodyPr/>
          <a:lstStyle/>
          <a:p>
            <a:endParaRPr lang="en-IN"/>
          </a:p>
        </p:txBody>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extLst>
      <p:ext uri="{BB962C8B-B14F-4D97-AF65-F5344CB8AC3E}">
        <p14:creationId xmlns:p14="http://schemas.microsoft.com/office/powerpoint/2010/main" val="292754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txBody>
          <a:bodyPr/>
          <a:lstStyle/>
          <a:p>
            <a:endParaRPr lang="en-IN"/>
          </a:p>
        </p:txBody>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extLst>
      <p:ext uri="{BB962C8B-B14F-4D97-AF65-F5344CB8AC3E}">
        <p14:creationId xmlns:p14="http://schemas.microsoft.com/office/powerpoint/2010/main" val="2709662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txBody>
          <a:bodyPr/>
          <a:lstStyle/>
          <a:p>
            <a:endParaRPr lang="en-IN"/>
          </a:p>
        </p:txBody>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extLst>
      <p:ext uri="{BB962C8B-B14F-4D97-AF65-F5344CB8AC3E}">
        <p14:creationId xmlns:p14="http://schemas.microsoft.com/office/powerpoint/2010/main" val="325804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txBody>
          <a:bodyPr/>
          <a:lstStyle/>
          <a:p>
            <a:endParaRPr lang="en-IN"/>
          </a:p>
        </p:txBody>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7D643E-5F2C-49CF-83FF-E485C6A051CE}" type="slidenum">
              <a:rPr lang="zh-CN" altLang="en-US" smtClean="0"/>
              <a:t>8</a:t>
            </a:fld>
            <a:endParaRPr lang="zh-CN" altLang="en-US"/>
          </a:p>
        </p:txBody>
      </p:sp>
    </p:spTree>
    <p:extLst>
      <p:ext uri="{BB962C8B-B14F-4D97-AF65-F5344CB8AC3E}">
        <p14:creationId xmlns:p14="http://schemas.microsoft.com/office/powerpoint/2010/main" val="4036386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txBody>
          <a:bodyPr/>
          <a:lstStyle/>
          <a:p>
            <a:endParaRPr lang="en-IN"/>
          </a:p>
        </p:txBody>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extLst>
      <p:ext uri="{BB962C8B-B14F-4D97-AF65-F5344CB8AC3E}">
        <p14:creationId xmlns:p14="http://schemas.microsoft.com/office/powerpoint/2010/main" val="10423877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84354" y="6704023"/>
            <a:ext cx="2892783" cy="384175"/>
          </a:xfrm>
          <a:prstGeom prst="rect">
            <a:avLst/>
          </a:prstGeo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3" name="页脚占位符 2"/>
          <p:cNvSpPr>
            <a:spLocks noGrp="1"/>
          </p:cNvSpPr>
          <p:nvPr>
            <p:ph type="ftr" sz="quarter" idx="11"/>
          </p:nvPr>
        </p:nvSpPr>
        <p:spPr>
          <a:xfrm>
            <a:off x="4259789" y="6704023"/>
            <a:ext cx="4339173" cy="384175"/>
          </a:xfrm>
          <a:prstGeom prst="rect">
            <a:avLst/>
          </a:prstGeo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4" name="灯片编号占位符 3"/>
          <p:cNvSpPr>
            <a:spLocks noGrp="1"/>
          </p:cNvSpPr>
          <p:nvPr>
            <p:ph type="sldNum" sz="quarter" idx="12"/>
          </p:nvPr>
        </p:nvSpPr>
        <p:spPr>
          <a:xfrm>
            <a:off x="9081627" y="6704023"/>
            <a:ext cx="2892783" cy="384175"/>
          </a:xfrm>
          <a:prstGeom prst="rect">
            <a:avLst/>
          </a:prstGeom>
        </p:spPr>
        <p:txBody>
          <a:bodyPr/>
          <a:lstStyle>
            <a:lvl1pPr>
              <a:defRPr>
                <a:latin typeface="Arial" panose="020B0604020202020204" pitchFamily="34" charset="0"/>
                <a:ea typeface="微软雅黑" panose="020B0503020204020204" pitchFamily="34" charset="-122"/>
              </a:defRPr>
            </a:lvl1pPr>
          </a:lstStyle>
          <a:p>
            <a:fld id="{8C92ADDF-ABC6-4EEC-846D-A1AE2D410679}" type="slidenum">
              <a:rPr lang="zh-CN" altLang="en-US" smtClean="0"/>
              <a:t>‹#›</a:t>
            </a:fld>
            <a:endParaRPr lang="zh-CN" altLang="en-US" dirty="0"/>
          </a:p>
        </p:txBody>
      </p:sp>
      <p:pic>
        <p:nvPicPr>
          <p:cNvPr id="7" name="Picture 6">
            <a:extLst>
              <a:ext uri="{FF2B5EF4-FFF2-40B4-BE49-F238E27FC236}">
                <a16:creationId xmlns:a16="http://schemas.microsoft.com/office/drawing/2014/main" id="{4A453313-6CA3-829D-C0FA-F5BD8A37703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679280" y="383"/>
            <a:ext cx="1173422" cy="1181263"/>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BA9C53-3B7B-BE9A-DC7D-CE6BF6F2222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679280" y="383"/>
            <a:ext cx="1173422" cy="118126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4" name="矩形 3"/>
          <p:cNvSpPr/>
          <p:nvPr userDrawn="1"/>
        </p:nvSpPr>
        <p:spPr>
          <a:xfrm>
            <a:off x="8325228" y="6545425"/>
            <a:ext cx="775136" cy="246221"/>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pic>
        <p:nvPicPr>
          <p:cNvPr id="2" name="图片 1"/>
          <p:cNvPicPr>
            <a:picLocks noChangeAspect="1"/>
          </p:cNvPicPr>
          <p:nvPr userDrawn="1"/>
        </p:nvPicPr>
        <p:blipFill>
          <a:blip r:embed="rId2"/>
          <a:stretch>
            <a:fillRect/>
          </a:stretch>
        </p:blipFill>
        <p:spPr>
          <a:xfrm>
            <a:off x="1682" y="5791"/>
            <a:ext cx="12855388" cy="7221071"/>
          </a:xfrm>
          <a:prstGeom prst="rect">
            <a:avLst/>
          </a:prstGeom>
        </p:spPr>
      </p:pic>
      <p:pic>
        <p:nvPicPr>
          <p:cNvPr id="6" name="Picture 5">
            <a:extLst>
              <a:ext uri="{FF2B5EF4-FFF2-40B4-BE49-F238E27FC236}">
                <a16:creationId xmlns:a16="http://schemas.microsoft.com/office/drawing/2014/main" id="{44E3150E-6652-09DE-803D-8D7DDCECC2D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1679280" y="383"/>
            <a:ext cx="1173422" cy="118126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2025/12/3</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customXml" Target="../ink/ink2.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2.jpeg"/><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18" Type="http://schemas.openxmlformats.org/officeDocument/2006/relationships/image" Target="../media/image58.png"/><Relationship Id="rId3" Type="http://schemas.openxmlformats.org/officeDocument/2006/relationships/notesSlide" Target="../notesSlides/notesSlide13.xml"/><Relationship Id="rId7" Type="http://schemas.openxmlformats.org/officeDocument/2006/relationships/image" Target="../media/image47.png"/><Relationship Id="rId12" Type="http://schemas.openxmlformats.org/officeDocument/2006/relationships/image" Target="../media/image52.png"/><Relationship Id="rId17" Type="http://schemas.openxmlformats.org/officeDocument/2006/relationships/image" Target="../media/image57.jpeg"/><Relationship Id="rId2" Type="http://schemas.openxmlformats.org/officeDocument/2006/relationships/slideLayout" Target="../slideLayouts/slideLayout1.xml"/><Relationship Id="rId16" Type="http://schemas.openxmlformats.org/officeDocument/2006/relationships/image" Target="../media/image56.jpeg"/><Relationship Id="rId20" Type="http://schemas.openxmlformats.org/officeDocument/2006/relationships/image" Target="../media/image60.png"/><Relationship Id="rId1" Type="http://schemas.openxmlformats.org/officeDocument/2006/relationships/themeOverride" Target="../theme/themeOverride1.xml"/><Relationship Id="rId6" Type="http://schemas.openxmlformats.org/officeDocument/2006/relationships/image" Target="../media/image46.png"/><Relationship Id="rId11" Type="http://schemas.openxmlformats.org/officeDocument/2006/relationships/image" Target="../media/image51.jp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png"/><Relationship Id="rId19" Type="http://schemas.openxmlformats.org/officeDocument/2006/relationships/image" Target="../media/image59.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s>
</file>

<file path=ppt/slides/_rels/slide1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6.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hyperlink" Target="mailto:helpdesk@thesunworldtravels.com"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mailto:admin@thesunworldtravels.com" TargetMode="External"/><Relationship Id="rId5" Type="http://schemas.openxmlformats.org/officeDocument/2006/relationships/hyperlink" Target="mailto:sunilkr@thesunworldtravels.com" TargetMode="External"/><Relationship Id="rId4" Type="http://schemas.openxmlformats.org/officeDocument/2006/relationships/hyperlink" Target="mailto:thesunworldtravels@rediffmail.com"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customXml" Target="../ink/ink3.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customXml" Target="../ink/ink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pexels.com/photo/cars-on-road-in-city-during-night-time-384916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hyperlink" Target="https://okcredit.in/blog/how-to-start-private-bus-transportation-business/"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sv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2.png"/><Relationship Id="rId5" Type="http://schemas.microsoft.com/office/2007/relationships/hdphoto" Target="../media/hdphoto1.wdp"/><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alphaModFix amt="89000"/>
          </a:blip>
          <a:stretch>
            <a:fillRect/>
          </a:stretch>
        </p:blipFill>
        <p:spPr>
          <a:xfrm>
            <a:off x="3438" y="248"/>
            <a:ext cx="12857163" cy="7232154"/>
          </a:xfrm>
          <a:prstGeom prst="rect">
            <a:avLst/>
          </a:prstGeom>
        </p:spPr>
      </p:pic>
      <p:sp>
        <p:nvSpPr>
          <p:cNvPr id="5" name="TextBox 6"/>
          <p:cNvSpPr txBox="1">
            <a:spLocks noChangeArrowheads="1"/>
          </p:cNvSpPr>
          <p:nvPr/>
        </p:nvSpPr>
        <p:spPr bwMode="auto">
          <a:xfrm>
            <a:off x="2693889" y="690346"/>
            <a:ext cx="8974254" cy="923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buNone/>
            </a:pPr>
            <a:r>
              <a:rPr lang="en-US" altLang="zh-CN" sz="5400" b="1" cap="all" dirty="0">
                <a:solidFill>
                  <a:srgbClr val="FF6600"/>
                </a:solidFill>
                <a:latin typeface="方正正准黑简体" panose="02000000000000000000" pitchFamily="2" charset="-122"/>
                <a:ea typeface="方正正准黑简体" panose="02000000000000000000" pitchFamily="2" charset="-122"/>
                <a:cs typeface="Arial" panose="020B0604020202020204" pitchFamily="34" charset="0"/>
              </a:rPr>
              <a:t>The SUNWORLD TRAVELs</a:t>
            </a:r>
            <a:endParaRPr lang="zh-CN" altLang="en-US" sz="5400" b="1" cap="all" dirty="0">
              <a:solidFill>
                <a:srgbClr val="FF6600"/>
              </a:solidFill>
              <a:latin typeface="方正正准黑简体" panose="02000000000000000000" pitchFamily="2" charset="-122"/>
              <a:ea typeface="方正正准黑简体" panose="02000000000000000000" pitchFamily="2" charset="-122"/>
              <a:cs typeface="Arial" panose="020B0604020202020204" pitchFamily="34" charset="0"/>
            </a:endParaRPr>
          </a:p>
        </p:txBody>
      </p:sp>
      <p:sp>
        <p:nvSpPr>
          <p:cNvPr id="9" name="TextBox 5"/>
          <p:cNvSpPr txBox="1"/>
          <p:nvPr/>
        </p:nvSpPr>
        <p:spPr>
          <a:xfrm>
            <a:off x="6285359" y="2320181"/>
            <a:ext cx="4241409" cy="919867"/>
          </a:xfrm>
          <a:prstGeom prst="rect">
            <a:avLst/>
          </a:prstGeom>
          <a:noFill/>
        </p:spPr>
        <p:txBody>
          <a:bodyPr wrap="square" rtlCol="0">
            <a:spAutoFit/>
          </a:bodyPr>
          <a:lstStyle/>
          <a:p>
            <a:pPr algn="ctr">
              <a:lnSpc>
                <a:spcPct val="120000"/>
              </a:lnSpc>
              <a:defRPr/>
            </a:pPr>
            <a:r>
              <a:rPr lang="en-US" altLang="zh-CN" sz="2400" b="1" cap="all" spc="300" dirty="0">
                <a:solidFill>
                  <a:srgbClr val="002060"/>
                </a:solidFill>
                <a:latin typeface="NSimSun" panose="02010609030101010101" pitchFamily="49" charset="-122"/>
                <a:ea typeface="NSimSun" panose="02010609030101010101" pitchFamily="49" charset="-122"/>
                <a:cs typeface="+mn-ea"/>
                <a:sym typeface="+mn-lt"/>
              </a:rPr>
              <a:t>Time Matters, Travel Smarter with us!!</a:t>
            </a:r>
            <a:endParaRPr lang="zh-CN" altLang="zh-CN" sz="2400" b="1" cap="all" spc="300" dirty="0">
              <a:solidFill>
                <a:srgbClr val="002060"/>
              </a:solidFill>
              <a:latin typeface="NSimSun" panose="02010609030101010101" pitchFamily="49" charset="-122"/>
              <a:ea typeface="NSimSun" panose="02010609030101010101" pitchFamily="49" charset="-122"/>
              <a:cs typeface="+mn-ea"/>
              <a:sym typeface="+mn-lt"/>
            </a:endParaRPr>
          </a:p>
        </p:txBody>
      </p:sp>
      <p:sp>
        <p:nvSpPr>
          <p:cNvPr id="10" name="TextBox 9">
            <a:extLst>
              <a:ext uri="{FF2B5EF4-FFF2-40B4-BE49-F238E27FC236}">
                <a16:creationId xmlns:a16="http://schemas.microsoft.com/office/drawing/2014/main" id="{31AAE2C0-9E71-E42C-530B-EF450BDA39C0}"/>
              </a:ext>
            </a:extLst>
          </p:cNvPr>
          <p:cNvSpPr txBox="1"/>
          <p:nvPr/>
        </p:nvSpPr>
        <p:spPr>
          <a:xfrm>
            <a:off x="122760" y="6812755"/>
            <a:ext cx="6437800" cy="452432"/>
          </a:xfrm>
          <a:prstGeom prst="rect">
            <a:avLst/>
          </a:prstGeom>
          <a:noFill/>
        </p:spPr>
        <p:txBody>
          <a:bodyPr wrap="square">
            <a:spAutoFit/>
          </a:bodyPr>
          <a:lstStyle/>
          <a:p>
            <a:pPr algn="ctr" eaLnBrk="1" hangingPunct="1">
              <a:lnSpc>
                <a:spcPct val="13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 CORPORATE TRANSPORTATION SERVICES, INDIA</a:t>
            </a:r>
          </a:p>
        </p:txBody>
      </p:sp>
      <p:pic>
        <p:nvPicPr>
          <p:cNvPr id="35" name="Picture 34" descr="A white bus with black background&#10;&#10;Description automatically generated">
            <a:extLst>
              <a:ext uri="{FF2B5EF4-FFF2-40B4-BE49-F238E27FC236}">
                <a16:creationId xmlns:a16="http://schemas.microsoft.com/office/drawing/2014/main" id="{4C3F45FF-0B51-805B-0B34-5639262450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7987" y="3443019"/>
            <a:ext cx="5695499" cy="3467195"/>
          </a:xfrm>
          <a:prstGeom prst="rect">
            <a:avLst/>
          </a:prstGeom>
        </p:spPr>
      </p:pic>
      <p:pic>
        <p:nvPicPr>
          <p:cNvPr id="36" name="Picture 35" descr="A white van with blue stripes&#10;&#10;Description automatically generated">
            <a:extLst>
              <a:ext uri="{FF2B5EF4-FFF2-40B4-BE49-F238E27FC236}">
                <a16:creationId xmlns:a16="http://schemas.microsoft.com/office/drawing/2014/main" id="{191BD00D-3507-F090-43E3-7B13880238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3889" y="3950643"/>
            <a:ext cx="5367205" cy="3005635"/>
          </a:xfrm>
          <a:prstGeom prst="rect">
            <a:avLst/>
          </a:prstGeom>
        </p:spPr>
      </p:pic>
      <p:pic>
        <p:nvPicPr>
          <p:cNvPr id="50" name="Picture 49" descr="A white car with a black background&#10;&#10;Description automatically generated">
            <a:extLst>
              <a:ext uri="{FF2B5EF4-FFF2-40B4-BE49-F238E27FC236}">
                <a16:creationId xmlns:a16="http://schemas.microsoft.com/office/drawing/2014/main" id="{479EA795-1598-55F0-CCE7-6A96519940F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871606" y="4749299"/>
            <a:ext cx="4417866" cy="2124901"/>
          </a:xfrm>
          <a:prstGeom prst="rect">
            <a:avLst/>
          </a:prstGeom>
        </p:spPr>
      </p:pic>
      <p:grpSp>
        <p:nvGrpSpPr>
          <p:cNvPr id="57" name="Group 56">
            <a:extLst>
              <a:ext uri="{FF2B5EF4-FFF2-40B4-BE49-F238E27FC236}">
                <a16:creationId xmlns:a16="http://schemas.microsoft.com/office/drawing/2014/main" id="{863BF107-8A0A-06AA-5EB8-ADB5C4E1BFB6}"/>
              </a:ext>
            </a:extLst>
          </p:cNvPr>
          <p:cNvGrpSpPr/>
          <p:nvPr/>
        </p:nvGrpSpPr>
        <p:grpSpPr>
          <a:xfrm>
            <a:off x="7172880" y="6431040"/>
            <a:ext cx="360" cy="360"/>
            <a:chOff x="7172880" y="6431040"/>
            <a:chExt cx="360" cy="360"/>
          </a:xfrm>
        </p:grpSpPr>
        <mc:AlternateContent xmlns:mc="http://schemas.openxmlformats.org/markup-compatibility/2006" xmlns:p14="http://schemas.microsoft.com/office/powerpoint/2010/main">
          <mc:Choice Requires="p14">
            <p:contentPart p14:bwMode="auto" r:id="rId7">
              <p14:nvContentPartPr>
                <p14:cNvPr id="54" name="Ink 53">
                  <a:extLst>
                    <a:ext uri="{FF2B5EF4-FFF2-40B4-BE49-F238E27FC236}">
                      <a16:creationId xmlns:a16="http://schemas.microsoft.com/office/drawing/2014/main" id="{D6851FF7-DBA1-014A-57B4-0330B136FEFB}"/>
                    </a:ext>
                  </a:extLst>
                </p14:cNvPr>
                <p14:cNvContentPartPr/>
                <p14:nvPr/>
              </p14:nvContentPartPr>
              <p14:xfrm>
                <a:off x="7172880" y="6431040"/>
                <a:ext cx="360" cy="360"/>
              </p14:xfrm>
            </p:contentPart>
          </mc:Choice>
          <mc:Fallback xmlns="">
            <p:pic>
              <p:nvPicPr>
                <p:cNvPr id="54" name="Ink 53">
                  <a:extLst>
                    <a:ext uri="{FF2B5EF4-FFF2-40B4-BE49-F238E27FC236}">
                      <a16:creationId xmlns:a16="http://schemas.microsoft.com/office/drawing/2014/main" id="{D6851FF7-DBA1-014A-57B4-0330B136FEFB}"/>
                    </a:ext>
                  </a:extLst>
                </p:cNvPr>
                <p:cNvPicPr/>
                <p:nvPr/>
              </p:nvPicPr>
              <p:blipFill>
                <a:blip r:embed="rId8"/>
                <a:stretch>
                  <a:fillRect/>
                </a:stretch>
              </p:blipFill>
              <p:spPr>
                <a:xfrm>
                  <a:off x="7166760" y="642492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5" name="Ink 54">
                  <a:extLst>
                    <a:ext uri="{FF2B5EF4-FFF2-40B4-BE49-F238E27FC236}">
                      <a16:creationId xmlns:a16="http://schemas.microsoft.com/office/drawing/2014/main" id="{5C26E0B0-F2FD-2351-D7B8-9B98698999E7}"/>
                    </a:ext>
                  </a:extLst>
                </p14:cNvPr>
                <p14:cNvContentPartPr/>
                <p14:nvPr/>
              </p14:nvContentPartPr>
              <p14:xfrm>
                <a:off x="7172880" y="6431040"/>
                <a:ext cx="360" cy="360"/>
              </p14:xfrm>
            </p:contentPart>
          </mc:Choice>
          <mc:Fallback xmlns="">
            <p:pic>
              <p:nvPicPr>
                <p:cNvPr id="55" name="Ink 54">
                  <a:extLst>
                    <a:ext uri="{FF2B5EF4-FFF2-40B4-BE49-F238E27FC236}">
                      <a16:creationId xmlns:a16="http://schemas.microsoft.com/office/drawing/2014/main" id="{5C26E0B0-F2FD-2351-D7B8-9B98698999E7}"/>
                    </a:ext>
                  </a:extLst>
                </p:cNvPr>
                <p:cNvPicPr/>
                <p:nvPr/>
              </p:nvPicPr>
              <p:blipFill>
                <a:blip r:embed="rId8"/>
                <a:stretch>
                  <a:fillRect/>
                </a:stretch>
              </p:blipFill>
              <p:spPr>
                <a:xfrm>
                  <a:off x="7166760" y="6424920"/>
                  <a:ext cx="12600" cy="12600"/>
                </a:xfrm>
                <a:prstGeom prst="rect">
                  <a:avLst/>
                </a:prstGeom>
              </p:spPr>
            </p:pic>
          </mc:Fallback>
        </mc:AlternateContent>
      </p:grpSp>
      <p:grpSp>
        <p:nvGrpSpPr>
          <p:cNvPr id="75" name="Group 74">
            <a:extLst>
              <a:ext uri="{FF2B5EF4-FFF2-40B4-BE49-F238E27FC236}">
                <a16:creationId xmlns:a16="http://schemas.microsoft.com/office/drawing/2014/main" id="{2CF9169F-0985-551D-9FB5-7ED60A946EC8}"/>
              </a:ext>
            </a:extLst>
          </p:cNvPr>
          <p:cNvGrpSpPr/>
          <p:nvPr/>
        </p:nvGrpSpPr>
        <p:grpSpPr>
          <a:xfrm>
            <a:off x="8662216" y="4558363"/>
            <a:ext cx="4303569" cy="2493818"/>
            <a:chOff x="8662216" y="4489539"/>
            <a:chExt cx="4303569" cy="2493818"/>
          </a:xfrm>
        </p:grpSpPr>
        <p:pic>
          <p:nvPicPr>
            <p:cNvPr id="51" name="Picture 50" descr="A white car with black background&#10;&#10;Description automatically generated">
              <a:extLst>
                <a:ext uri="{FF2B5EF4-FFF2-40B4-BE49-F238E27FC236}">
                  <a16:creationId xmlns:a16="http://schemas.microsoft.com/office/drawing/2014/main" id="{EAA626D3-24E4-204B-2CBC-53A2F1E88B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62216" y="4489539"/>
              <a:ext cx="4303569" cy="2493818"/>
            </a:xfrm>
            <a:prstGeom prst="rect">
              <a:avLst/>
            </a:prstGeom>
          </p:spPr>
        </p:pic>
        <p:sp>
          <p:nvSpPr>
            <p:cNvPr id="74" name="Rectangle: Rounded Corners 73">
              <a:extLst>
                <a:ext uri="{FF2B5EF4-FFF2-40B4-BE49-F238E27FC236}">
                  <a16:creationId xmlns:a16="http://schemas.microsoft.com/office/drawing/2014/main" id="{A7B9F5DA-C73E-565C-E361-8364947BE60A}"/>
                </a:ext>
              </a:extLst>
            </p:cNvPr>
            <p:cNvSpPr/>
            <p:nvPr/>
          </p:nvSpPr>
          <p:spPr>
            <a:xfrm>
              <a:off x="9274896" y="5981159"/>
              <a:ext cx="250823" cy="72008"/>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IN"/>
            </a:p>
          </p:txBody>
        </p:sp>
      </p:grpSp>
      <p:pic>
        <p:nvPicPr>
          <p:cNvPr id="2" name="Picture 1">
            <a:extLst>
              <a:ext uri="{FF2B5EF4-FFF2-40B4-BE49-F238E27FC236}">
                <a16:creationId xmlns:a16="http://schemas.microsoft.com/office/drawing/2014/main" id="{75A95A30-99C8-BF08-D512-1508AC52E4FE}"/>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1668143" y="3146"/>
            <a:ext cx="1173422" cy="1181263"/>
          </a:xfrm>
          <a:prstGeom prst="rect">
            <a:avLst/>
          </a:prstGeom>
        </p:spPr>
      </p:pic>
    </p:spTree>
    <p:extLst>
      <p:ext uri="{BB962C8B-B14F-4D97-AF65-F5344CB8AC3E}">
        <p14:creationId xmlns:p14="http://schemas.microsoft.com/office/powerpoint/2010/main" val="24518050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fill="hold"/>
                                        <p:tgtEl>
                                          <p:spTgt spid="35"/>
                                        </p:tgtEl>
                                        <p:attrNameLst>
                                          <p:attrName>ppt_x</p:attrName>
                                        </p:attrNameLst>
                                      </p:cBhvr>
                                      <p:tavLst>
                                        <p:tav tm="0">
                                          <p:val>
                                            <p:strVal val="1+#ppt_w/2"/>
                                          </p:val>
                                        </p:tav>
                                        <p:tav tm="100000">
                                          <p:val>
                                            <p:strVal val="#ppt_x"/>
                                          </p:val>
                                        </p:tav>
                                      </p:tavLst>
                                    </p:anim>
                                    <p:anim calcmode="lin" valueType="num">
                                      <p:cBhvr additive="base">
                                        <p:cTn id="13" dur="500" fill="hold"/>
                                        <p:tgtEl>
                                          <p:spTgt spid="3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1+#ppt_w/2"/>
                                          </p:val>
                                        </p:tav>
                                        <p:tav tm="100000">
                                          <p:val>
                                            <p:strVal val="#ppt_x"/>
                                          </p:val>
                                        </p:tav>
                                      </p:tavLst>
                                    </p:anim>
                                    <p:anim calcmode="lin" valueType="num">
                                      <p:cBhvr additive="base">
                                        <p:cTn id="18" dur="500" fill="hold"/>
                                        <p:tgtEl>
                                          <p:spTgt spid="3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50"/>
                                        </p:tgtEl>
                                        <p:attrNameLst>
                                          <p:attrName>style.visibility</p:attrName>
                                        </p:attrNameLst>
                                      </p:cBhvr>
                                      <p:to>
                                        <p:strVal val="visible"/>
                                      </p:to>
                                    </p:set>
                                    <p:anim calcmode="lin" valueType="num">
                                      <p:cBhvr additive="base">
                                        <p:cTn id="22" dur="500" fill="hold"/>
                                        <p:tgtEl>
                                          <p:spTgt spid="50"/>
                                        </p:tgtEl>
                                        <p:attrNameLst>
                                          <p:attrName>ppt_x</p:attrName>
                                        </p:attrNameLst>
                                      </p:cBhvr>
                                      <p:tavLst>
                                        <p:tav tm="0">
                                          <p:val>
                                            <p:strVal val="1+#ppt_w/2"/>
                                          </p:val>
                                        </p:tav>
                                        <p:tav tm="100000">
                                          <p:val>
                                            <p:strVal val="#ppt_x"/>
                                          </p:val>
                                        </p:tav>
                                      </p:tavLst>
                                    </p:anim>
                                    <p:anim calcmode="lin" valueType="num">
                                      <p:cBhvr additive="base">
                                        <p:cTn id="23" dur="500" fill="hold"/>
                                        <p:tgtEl>
                                          <p:spTgt spid="5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hape 1869"/>
          <p:cNvSpPr/>
          <p:nvPr/>
        </p:nvSpPr>
        <p:spPr>
          <a:xfrm rot="10800000">
            <a:off x="4127124" y="1872324"/>
            <a:ext cx="4604502" cy="229683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036" y="0"/>
                  <a:pt x="5272" y="2114"/>
                  <a:pt x="3163" y="6342"/>
                </a:cubicBezTo>
                <a:cubicBezTo>
                  <a:pt x="1060" y="10557"/>
                  <a:pt x="7" y="16076"/>
                  <a:pt x="0" y="21600"/>
                </a:cubicBezTo>
                <a:lnTo>
                  <a:pt x="21600" y="21600"/>
                </a:lnTo>
                <a:cubicBezTo>
                  <a:pt x="21593" y="16076"/>
                  <a:pt x="20540" y="10557"/>
                  <a:pt x="18437" y="6342"/>
                </a:cubicBezTo>
                <a:cubicBezTo>
                  <a:pt x="16328" y="2114"/>
                  <a:pt x="13564" y="0"/>
                  <a:pt x="10800" y="0"/>
                </a:cubicBezTo>
                <a:close/>
              </a:path>
            </a:pathLst>
          </a:custGeom>
          <a:solidFill>
            <a:schemeClr val="accent5"/>
          </a:solidFill>
          <a:ln w="12700">
            <a:miter lim="400000"/>
          </a:ln>
        </p:spPr>
        <p:txBody>
          <a:bodyPr lIns="20091" tIns="20091" rIns="20091" bIns="20091" anchor="ctr"/>
          <a:lstStyle/>
          <a:p>
            <a:pPr>
              <a:lnSpc>
                <a:spcPct val="120000"/>
              </a:lnSpc>
            </a:pPr>
            <a:endParaRPr sz="1845" dirty="0">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 name="Text Placeholder 3"/>
          <p:cNvSpPr>
            <a:spLocks noGrp="1"/>
          </p:cNvSpPr>
          <p:nvPr>
            <p:ph type="body" sz="quarter" idx="4294967295"/>
          </p:nvPr>
        </p:nvSpPr>
        <p:spPr>
          <a:xfrm>
            <a:off x="10885488" y="2257425"/>
            <a:ext cx="1973262" cy="1181100"/>
          </a:xfrm>
          <a:prstGeom prst="rect">
            <a:avLst/>
          </a:prstGeom>
        </p:spPr>
        <p:txBody>
          <a:bodyPr lIns="0" tIns="0" rIns="0" bIns="0" anchor="ctr">
            <a:spAutoFit/>
          </a:bodyPr>
          <a:lstStyle/>
          <a:p>
            <a:pPr marL="0" indent="0" algn="ctr">
              <a:lnSpc>
                <a:spcPct val="120000"/>
              </a:lnSpc>
              <a:spcBef>
                <a:spcPts val="635"/>
              </a:spcBef>
              <a:buNone/>
            </a:pPr>
            <a:r>
              <a:rPr lang="zh-CN" altLang="en-US" sz="3200" dirty="0">
                <a:solidFill>
                  <a:srgbClr val="FFFFFF"/>
                </a:solidFill>
                <a:latin typeface="微软雅黑" panose="020B0503020204020204" pitchFamily="34" charset="-122"/>
                <a:ea typeface="微软雅黑" panose="020B0503020204020204" pitchFamily="34" charset="-122"/>
                <a:cs typeface="Open Sans Light" panose="020B0306030504020204" pitchFamily="34" charset="0"/>
                <a:sym typeface="Arial" panose="020B0604020202020204" pitchFamily="34" charset="0"/>
              </a:rPr>
              <a:t>请替换文字内容</a:t>
            </a:r>
            <a:endParaRPr lang="id-ID" sz="3200" dirty="0">
              <a:solidFill>
                <a:srgbClr val="FFFFFF"/>
              </a:solidFill>
              <a:latin typeface="微软雅黑" panose="020B0503020204020204" pitchFamily="34" charset="-122"/>
              <a:ea typeface="微软雅黑" panose="020B0503020204020204" pitchFamily="34" charset="-122"/>
              <a:cs typeface="Open Sans Light" panose="020B0306030504020204" pitchFamily="34" charset="0"/>
              <a:sym typeface="Arial" panose="020B0604020202020204" pitchFamily="34" charset="0"/>
            </a:endParaRPr>
          </a:p>
        </p:txBody>
      </p:sp>
      <p:sp>
        <p:nvSpPr>
          <p:cNvPr id="10" name="Shape 1851"/>
          <p:cNvSpPr/>
          <p:nvPr/>
        </p:nvSpPr>
        <p:spPr>
          <a:xfrm>
            <a:off x="1706840" y="3971504"/>
            <a:ext cx="1550543" cy="258532"/>
          </a:xfrm>
          <a:prstGeom prst="rect">
            <a:avLst/>
          </a:prstGeom>
          <a:noFill/>
          <a:ln w="12700" cap="flat">
            <a:noFill/>
            <a:miter lim="400000"/>
          </a:ln>
          <a:effectLst/>
        </p:spPr>
        <p:txBody>
          <a:bodyPr wrap="square" lIns="0" tIns="0" rIns="0" bIns="0" numCol="1" anchor="ctr">
            <a:spAutoFit/>
          </a:bodyPr>
          <a:lstStyle>
            <a:lvl1pPr>
              <a:lnSpc>
                <a:spcPct val="120000"/>
              </a:lnSpc>
              <a:defRPr sz="3500">
                <a:solidFill>
                  <a:srgbClr val="53585F"/>
                </a:solidFill>
              </a:defRPr>
            </a:lvl1pPr>
          </a:lstStyle>
          <a:p>
            <a:pPr algn="ctr"/>
            <a:r>
              <a:rPr lang="en-US" altLang="zh-CN" sz="1400" b="1" dirty="0">
                <a:solidFill>
                  <a:schemeClr val="tx1"/>
                </a:solidFill>
                <a:latin typeface="Arial" panose="020B0604020202020204" pitchFamily="34" charset="0"/>
                <a:ea typeface="微软雅黑" panose="020B0503020204020204" pitchFamily="34" charset="-122"/>
                <a:sym typeface="Arial" panose="020B0604020202020204" pitchFamily="34" charset="0"/>
              </a:rPr>
              <a:t>70+ BUSES &amp; TT</a:t>
            </a:r>
            <a:endParaRPr lang="en-AU" sz="14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Shape 1852"/>
          <p:cNvSpPr/>
          <p:nvPr/>
        </p:nvSpPr>
        <p:spPr>
          <a:xfrm>
            <a:off x="1211849" y="1370168"/>
            <a:ext cx="2710800" cy="246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6788" tIns="26788" rIns="26788" bIns="26788" numCol="1" anchor="ctr">
            <a:noAutofit/>
          </a:bodyPr>
          <a:lstStyle/>
          <a:p>
            <a:pPr>
              <a:lnSpc>
                <a:spcPct val="120000"/>
              </a:lnSpc>
            </a:pPr>
            <a:endParaRPr sz="1845">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Shape 1856"/>
          <p:cNvSpPr/>
          <p:nvPr/>
        </p:nvSpPr>
        <p:spPr>
          <a:xfrm>
            <a:off x="3435789" y="6502484"/>
            <a:ext cx="1550543" cy="493277"/>
          </a:xfrm>
          <a:prstGeom prst="rect">
            <a:avLst/>
          </a:prstGeom>
          <a:ln w="12700">
            <a:miter lim="400000"/>
          </a:ln>
        </p:spPr>
        <p:txBody>
          <a:bodyPr lIns="0" tIns="0" rIns="0" bIns="0" anchor="ctr">
            <a:spAutoFit/>
          </a:bodyPr>
          <a:lstStyle>
            <a:lvl1pPr>
              <a:lnSpc>
                <a:spcPct val="120000"/>
              </a:lnSpc>
              <a:defRPr sz="3500">
                <a:solidFill>
                  <a:srgbClr val="53585F"/>
                </a:solidFill>
              </a:defRPr>
            </a:lvl1pPr>
          </a:lstStyle>
          <a:p>
            <a:pPr algn="ctr"/>
            <a:r>
              <a:rPr lang="en-US" altLang="zh-CN" sz="1400" b="1" dirty="0">
                <a:solidFill>
                  <a:schemeClr val="tx1"/>
                </a:solidFill>
                <a:latin typeface="Arial" panose="020B0604020202020204" pitchFamily="34" charset="0"/>
                <a:ea typeface="微软雅黑" panose="020B0503020204020204" pitchFamily="34" charset="-122"/>
                <a:sym typeface="Arial" panose="020B0604020202020204" pitchFamily="34" charset="0"/>
              </a:rPr>
              <a:t>550+ SUV 6S CARS</a:t>
            </a:r>
          </a:p>
        </p:txBody>
      </p:sp>
      <p:sp>
        <p:nvSpPr>
          <p:cNvPr id="19" name="Shape 1860"/>
          <p:cNvSpPr/>
          <p:nvPr/>
        </p:nvSpPr>
        <p:spPr>
          <a:xfrm>
            <a:off x="7396427" y="6555611"/>
            <a:ext cx="1550543" cy="517065"/>
          </a:xfrm>
          <a:prstGeom prst="rect">
            <a:avLst/>
          </a:prstGeom>
          <a:noFill/>
          <a:ln w="12700" cap="flat">
            <a:noFill/>
            <a:miter lim="400000"/>
          </a:ln>
          <a:effectLst/>
        </p:spPr>
        <p:txBody>
          <a:bodyPr wrap="square" lIns="0" tIns="0" rIns="0" bIns="0" numCol="1" anchor="ctr">
            <a:spAutoFit/>
          </a:bodyPr>
          <a:lstStyle>
            <a:lvl1pPr>
              <a:lnSpc>
                <a:spcPct val="120000"/>
              </a:lnSpc>
              <a:defRPr sz="3500">
                <a:solidFill>
                  <a:srgbClr val="53585F"/>
                </a:solidFill>
              </a:defRPr>
            </a:lvl1pPr>
          </a:lstStyle>
          <a:p>
            <a:pPr algn="ctr"/>
            <a:r>
              <a:rPr lang="en-US" altLang="zh-CN" sz="1400" b="1" dirty="0">
                <a:solidFill>
                  <a:schemeClr val="tx1"/>
                </a:solidFill>
                <a:latin typeface="Arial" panose="020B0604020202020204" pitchFamily="34" charset="0"/>
                <a:ea typeface="微软雅黑" panose="020B0503020204020204" pitchFamily="34" charset="-122"/>
                <a:sym typeface="Arial" panose="020B0604020202020204" pitchFamily="34" charset="0"/>
              </a:rPr>
              <a:t>400+ SEDAN 4S CARS</a:t>
            </a:r>
            <a:endParaRPr lang="en-AU" sz="14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Shape 1861"/>
          <p:cNvSpPr/>
          <p:nvPr/>
        </p:nvSpPr>
        <p:spPr>
          <a:xfrm>
            <a:off x="6802115" y="3964546"/>
            <a:ext cx="2710800" cy="246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26788" tIns="26788" rIns="26788" bIns="26788" numCol="1" anchor="ctr">
            <a:noAutofit/>
          </a:bodyPr>
          <a:lstStyle/>
          <a:p>
            <a:pPr>
              <a:lnSpc>
                <a:spcPct val="120000"/>
              </a:lnSpc>
            </a:pPr>
            <a:endParaRPr sz="1845">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4" name="Shape 1865"/>
          <p:cNvSpPr/>
          <p:nvPr/>
        </p:nvSpPr>
        <p:spPr>
          <a:xfrm>
            <a:off x="9420278" y="3989727"/>
            <a:ext cx="2115925" cy="517065"/>
          </a:xfrm>
          <a:prstGeom prst="rect">
            <a:avLst/>
          </a:prstGeom>
          <a:noFill/>
          <a:ln w="12700" cap="flat">
            <a:noFill/>
            <a:miter lim="400000"/>
          </a:ln>
          <a:effectLst/>
        </p:spPr>
        <p:txBody>
          <a:bodyPr wrap="square" lIns="0" tIns="0" rIns="0" bIns="0" numCol="1" anchor="ctr">
            <a:spAutoFit/>
          </a:bodyPr>
          <a:lstStyle>
            <a:lvl1pPr>
              <a:lnSpc>
                <a:spcPct val="120000"/>
              </a:lnSpc>
              <a:defRPr sz="3500">
                <a:solidFill>
                  <a:srgbClr val="53585F"/>
                </a:solidFill>
              </a:defRPr>
            </a:lvl1pPr>
          </a:lstStyle>
          <a:p>
            <a:pPr algn="ctr"/>
            <a:r>
              <a:rPr lang="en-US" sz="1400" b="1" dirty="0">
                <a:solidFill>
                  <a:schemeClr val="tx1"/>
                </a:solidFill>
                <a:latin typeface="Arial" panose="020B0604020202020204" pitchFamily="34" charset="0"/>
                <a:ea typeface="微软雅黑" panose="020B0503020204020204" pitchFamily="34" charset="-122"/>
                <a:sym typeface="Arial" panose="020B0604020202020204" pitchFamily="34" charset="0"/>
              </a:rPr>
              <a:t>90+ HATCHBACK 4S CARS</a:t>
            </a:r>
            <a:endParaRPr lang="en-AU" sz="14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Shape 1857"/>
          <p:cNvSpPr/>
          <p:nvPr/>
        </p:nvSpPr>
        <p:spPr>
          <a:xfrm>
            <a:off x="2976938" y="3888159"/>
            <a:ext cx="2710800" cy="2462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26788" tIns="26788" rIns="26788" bIns="26788" anchor="ctr"/>
          <a:lstStyle/>
          <a:p>
            <a:pPr>
              <a:lnSpc>
                <a:spcPct val="120000"/>
              </a:lnSpc>
            </a:pPr>
            <a:endParaRPr sz="1845">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7" name="Content Placeholder 2"/>
          <p:cNvSpPr txBox="1"/>
          <p:nvPr/>
        </p:nvSpPr>
        <p:spPr>
          <a:xfrm>
            <a:off x="4964589" y="298166"/>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b="1" dirty="0">
                <a:latin typeface="微软雅黑" panose="020B0503020204020204" pitchFamily="34" charset="-122"/>
                <a:ea typeface="微软雅黑" panose="020B0503020204020204" pitchFamily="34" charset="-122"/>
                <a:cs typeface="+mn-ea"/>
                <a:sym typeface="+mn-lt"/>
              </a:rPr>
              <a:t>FLEET STRENGTH</a:t>
            </a:r>
            <a:endParaRPr lang="zh-CN" altLang="en-US" b="1" dirty="0">
              <a:latin typeface="微软雅黑" panose="020B0503020204020204" pitchFamily="34" charset="-122"/>
              <a:ea typeface="微软雅黑" panose="020B0503020204020204" pitchFamily="34" charset="-122"/>
              <a:cs typeface="+mn-ea"/>
              <a:sym typeface="+mn-lt"/>
            </a:endParaRPr>
          </a:p>
        </p:txBody>
      </p:sp>
      <p:sp>
        <p:nvSpPr>
          <p:cNvPr id="29" name="Content Placeholder 2"/>
          <p:cNvSpPr txBox="1"/>
          <p:nvPr/>
        </p:nvSpPr>
        <p:spPr>
          <a:xfrm>
            <a:off x="1211849" y="692353"/>
            <a:ext cx="1053371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1400" dirty="0">
                <a:latin typeface="Arial" panose="020B0604020202020204" pitchFamily="34" charset="0"/>
                <a:ea typeface="微软雅黑" panose="020B0503020204020204" pitchFamily="34" charset="-122"/>
                <a:cs typeface="Arial" panose="020B0604020202020204" pitchFamily="34" charset="0"/>
                <a:sym typeface="+mn-lt"/>
              </a:rPr>
              <a:t>For delivering volume transport solutions </a:t>
            </a:r>
            <a:r>
              <a:rPr lang="en-US" altLang="zh-CN" sz="1400" b="1" dirty="0">
                <a:latin typeface="Arial" panose="020B0604020202020204" pitchFamily="34" charset="0"/>
                <a:ea typeface="微软雅黑" panose="020B0503020204020204" pitchFamily="34" charset="-122"/>
                <a:cs typeface="Arial" panose="020B0604020202020204" pitchFamily="34" charset="0"/>
                <a:sym typeface="+mn-lt"/>
              </a:rPr>
              <a:t>The Sunworld Travels</a:t>
            </a:r>
            <a:r>
              <a:rPr lang="en-US" altLang="zh-CN" sz="1400" dirty="0">
                <a:latin typeface="Arial" panose="020B0604020202020204" pitchFamily="34" charset="0"/>
                <a:ea typeface="微软雅黑" panose="020B0503020204020204" pitchFamily="34" charset="-122"/>
                <a:cs typeface="Arial" panose="020B0604020202020204" pitchFamily="34" charset="0"/>
                <a:sym typeface="+mn-lt"/>
              </a:rPr>
              <a:t> at present has the following Fleet</a:t>
            </a:r>
          </a:p>
          <a:p>
            <a:pPr algn="ctr"/>
            <a:r>
              <a:rPr lang="en-US" sz="1400" dirty="0">
                <a:latin typeface="Arial" panose="020B0604020202020204" pitchFamily="34" charset="0"/>
                <a:ea typeface="微软雅黑" panose="020B0503020204020204" pitchFamily="34" charset="-122"/>
                <a:cs typeface="Arial" panose="020B0604020202020204" pitchFamily="34" charset="0"/>
                <a:sym typeface="+mn-lt"/>
              </a:rPr>
              <a:t>For delivering tailor made luxury transport solutions for senior management The Sunworld Travels at present has several types of luxury cars as well.</a:t>
            </a:r>
          </a:p>
        </p:txBody>
      </p:sp>
      <p:sp>
        <p:nvSpPr>
          <p:cNvPr id="25" name="Shape 1866"/>
          <p:cNvSpPr/>
          <p:nvPr/>
        </p:nvSpPr>
        <p:spPr>
          <a:xfrm>
            <a:off x="9035974" y="1398956"/>
            <a:ext cx="2709585" cy="24632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26788" tIns="26788" rIns="26788" bIns="26788" numCol="1" anchor="ctr">
            <a:noAutofit/>
          </a:bodyPr>
          <a:lstStyle/>
          <a:p>
            <a:pPr>
              <a:lnSpc>
                <a:spcPct val="120000"/>
              </a:lnSpc>
            </a:pPr>
            <a:endParaRPr sz="1845">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15" name="Picture 14" descr="A white car silhouette on a black background&#10;&#10;Description automatically generated">
            <a:extLst>
              <a:ext uri="{FF2B5EF4-FFF2-40B4-BE49-F238E27FC236}">
                <a16:creationId xmlns:a16="http://schemas.microsoft.com/office/drawing/2014/main" id="{92D9E68D-6732-0809-8337-7F7905995F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2696" y="1897260"/>
            <a:ext cx="2185019" cy="1285305"/>
          </a:xfrm>
          <a:prstGeom prst="rect">
            <a:avLst/>
          </a:prstGeom>
        </p:spPr>
      </p:pic>
      <p:pic>
        <p:nvPicPr>
          <p:cNvPr id="21" name="Picture 20" descr="A white silhouette of a car&#10;&#10;Description automatically generated">
            <a:extLst>
              <a:ext uri="{FF2B5EF4-FFF2-40B4-BE49-F238E27FC236}">
                <a16:creationId xmlns:a16="http://schemas.microsoft.com/office/drawing/2014/main" id="{DC1B555A-0F52-FDE4-A1AC-1BC0BC5DC3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0578" y="4344030"/>
            <a:ext cx="2403521" cy="1413835"/>
          </a:xfrm>
          <a:prstGeom prst="rect">
            <a:avLst/>
          </a:prstGeom>
        </p:spPr>
      </p:pic>
      <p:pic>
        <p:nvPicPr>
          <p:cNvPr id="26" name="Picture 25" descr="A white car silhouette on a black background&#10;&#10;Description automatically generated">
            <a:extLst>
              <a:ext uri="{FF2B5EF4-FFF2-40B4-BE49-F238E27FC236}">
                <a16:creationId xmlns:a16="http://schemas.microsoft.com/office/drawing/2014/main" id="{0E10A09F-AC0B-256C-32AF-1D7FE6AAD4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866972" y="4390282"/>
            <a:ext cx="2553306" cy="1555220"/>
          </a:xfrm>
          <a:prstGeom prst="rect">
            <a:avLst/>
          </a:prstGeom>
        </p:spPr>
      </p:pic>
      <p:pic>
        <p:nvPicPr>
          <p:cNvPr id="35" name="Picture 34" descr="A white bus silhouette on a black background&#10;&#10;Description automatically generated">
            <a:extLst>
              <a:ext uri="{FF2B5EF4-FFF2-40B4-BE49-F238E27FC236}">
                <a16:creationId xmlns:a16="http://schemas.microsoft.com/office/drawing/2014/main" id="{4E7347F6-04C7-BDB2-E204-F66A7C10F1A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53692" y="1827857"/>
            <a:ext cx="2403521" cy="1413836"/>
          </a:xfrm>
          <a:prstGeom prst="rect">
            <a:avLst/>
          </a:prstGeom>
        </p:spPr>
      </p:pic>
      <p:pic>
        <p:nvPicPr>
          <p:cNvPr id="37" name="Picture 36" descr="A white silhouette of a car with a plug&#10;&#10;Description automatically generated">
            <a:extLst>
              <a:ext uri="{FF2B5EF4-FFF2-40B4-BE49-F238E27FC236}">
                <a16:creationId xmlns:a16="http://schemas.microsoft.com/office/drawing/2014/main" id="{8D39ED0E-7F3F-4A02-B8E3-C6435049C1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27614" y="2044166"/>
            <a:ext cx="2403521" cy="1413835"/>
          </a:xfrm>
          <a:prstGeom prst="rect">
            <a:avLst/>
          </a:prstGeom>
        </p:spPr>
      </p:pic>
      <p:sp>
        <p:nvSpPr>
          <p:cNvPr id="38" name="Shape 1856">
            <a:extLst>
              <a:ext uri="{FF2B5EF4-FFF2-40B4-BE49-F238E27FC236}">
                <a16:creationId xmlns:a16="http://schemas.microsoft.com/office/drawing/2014/main" id="{BC4F20A3-E796-10B3-C9E9-6999FFF90120}"/>
              </a:ext>
            </a:extLst>
          </p:cNvPr>
          <p:cNvSpPr/>
          <p:nvPr/>
        </p:nvSpPr>
        <p:spPr>
          <a:xfrm>
            <a:off x="5475542" y="1553431"/>
            <a:ext cx="1846366" cy="258532"/>
          </a:xfrm>
          <a:prstGeom prst="rect">
            <a:avLst/>
          </a:prstGeom>
          <a:ln w="12700">
            <a:miter lim="400000"/>
          </a:ln>
        </p:spPr>
        <p:txBody>
          <a:bodyPr wrap="square" lIns="0" tIns="0" rIns="0" bIns="0" anchor="ctr">
            <a:spAutoFit/>
          </a:bodyPr>
          <a:lstStyle>
            <a:lvl1pPr>
              <a:lnSpc>
                <a:spcPct val="120000"/>
              </a:lnSpc>
              <a:defRPr sz="3500">
                <a:solidFill>
                  <a:srgbClr val="53585F"/>
                </a:solidFill>
              </a:defRPr>
            </a:lvl1pPr>
          </a:lstStyle>
          <a:p>
            <a:pPr algn="ctr"/>
            <a:r>
              <a:rPr lang="en-US" altLang="zh-CN" sz="1400" b="1" dirty="0">
                <a:solidFill>
                  <a:schemeClr val="tx1"/>
                </a:solidFill>
                <a:latin typeface="Arial" panose="020B0604020202020204" pitchFamily="34" charset="0"/>
                <a:ea typeface="微软雅黑" panose="020B0503020204020204" pitchFamily="34" charset="-122"/>
                <a:sym typeface="Arial" panose="020B0604020202020204" pitchFamily="34" charset="0"/>
              </a:rPr>
              <a:t>54+ Electric 4S Cars </a:t>
            </a:r>
            <a:endParaRPr lang="en-AU" sz="14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strips(downRight)">
                                      <p:cBhvr>
                                        <p:cTn id="7" dur="500"/>
                                        <p:tgtEl>
                                          <p:spTgt spid="3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strips(downRight)">
                                      <p:cBhvr>
                                        <p:cTn id="19" dur="500"/>
                                        <p:tgtEl>
                                          <p:spTgt spid="2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p:stCondLst>
                              <p:cond delay="2500"/>
                            </p:stCondLst>
                            <p:childTnLst>
                              <p:par>
                                <p:cTn id="25" presetID="18" presetClass="entr" presetSubtype="6"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strips(downRight)">
                                      <p:cBhvr>
                                        <p:cTn id="27" dur="500"/>
                                        <p:tgtEl>
                                          <p:spTgt spid="1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par>
                          <p:cTn id="32" fill="hold">
                            <p:stCondLst>
                              <p:cond delay="3500"/>
                            </p:stCondLst>
                            <p:childTnLst>
                              <p:par>
                                <p:cTn id="33" presetID="18" presetClass="entr" presetSubtype="6"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strips(downRight)">
                                      <p:cBhvr>
                                        <p:cTn id="35" dur="500"/>
                                        <p:tgtEl>
                                          <p:spTgt spid="1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4500"/>
                            </p:stCondLst>
                            <p:childTnLst>
                              <p:par>
                                <p:cTn id="41" presetID="18" presetClass="entr" presetSubtype="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strips(downRight)">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0" grpId="0"/>
      <p:bldP spid="11" grpId="0" animBg="1"/>
      <p:bldP spid="14" grpId="0" animBg="1"/>
      <p:bldP spid="19" grpId="0"/>
      <p:bldP spid="20" grpId="0" animBg="1"/>
      <p:bldP spid="24" grpId="0"/>
      <p:bldP spid="28" grpId="0" animBg="1"/>
      <p:bldP spid="25" grpId="0" animBg="1"/>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en car and a charging station&#10;&#10;Description automatically generated">
            <a:extLst>
              <a:ext uri="{FF2B5EF4-FFF2-40B4-BE49-F238E27FC236}">
                <a16:creationId xmlns:a16="http://schemas.microsoft.com/office/drawing/2014/main" id="{A81B2C70-D717-6A9F-17FE-636858AB9C60}"/>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3782" t="29912" r="1930"/>
          <a:stretch/>
        </p:blipFill>
        <p:spPr>
          <a:xfrm>
            <a:off x="8343198" y="1090151"/>
            <a:ext cx="4097195" cy="1790644"/>
          </a:xfrm>
          <a:prstGeom prst="rect">
            <a:avLst/>
          </a:prstGeom>
        </p:spPr>
      </p:pic>
      <p:graphicFrame>
        <p:nvGraphicFramePr>
          <p:cNvPr id="10" name="Chart 9"/>
          <p:cNvGraphicFramePr/>
          <p:nvPr>
            <p:extLst>
              <p:ext uri="{D42A27DB-BD31-4B8C-83A1-F6EECF244321}">
                <p14:modId xmlns:p14="http://schemas.microsoft.com/office/powerpoint/2010/main" val="4098588120"/>
              </p:ext>
            </p:extLst>
          </p:nvPr>
        </p:nvGraphicFramePr>
        <p:xfrm>
          <a:off x="7215781" y="2772113"/>
          <a:ext cx="6398407" cy="4123886"/>
        </p:xfrm>
        <a:graphic>
          <a:graphicData uri="http://schemas.openxmlformats.org/drawingml/2006/chart">
            <c:chart xmlns:c="http://schemas.openxmlformats.org/drawingml/2006/chart" xmlns:r="http://schemas.openxmlformats.org/officeDocument/2006/relationships" r:id="rId4"/>
          </a:graphicData>
        </a:graphic>
      </p:graphicFrame>
      <p:sp>
        <p:nvSpPr>
          <p:cNvPr id="11" name="Content Placeholder 2"/>
          <p:cNvSpPr txBox="1"/>
          <p:nvPr/>
        </p:nvSpPr>
        <p:spPr>
          <a:xfrm>
            <a:off x="740743" y="1161405"/>
            <a:ext cx="7213816" cy="120032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defRPr/>
            </a:pPr>
            <a:r>
              <a:rPr lang="en-US" altLang="zh-CN" sz="1500" b="1" dirty="0">
                <a:latin typeface="Arial" panose="020B0604020202020204" pitchFamily="34" charset="0"/>
                <a:ea typeface="微软雅黑" panose="020B0503020204020204" pitchFamily="34" charset="-122"/>
                <a:sym typeface="Arial" panose="020B0604020202020204" pitchFamily="34" charset="0"/>
              </a:rPr>
              <a:t>Environmental Sustainability:</a:t>
            </a:r>
          </a:p>
          <a:p>
            <a:pPr marL="285750" indent="-285750" algn="just">
              <a:spcBef>
                <a:spcPts val="0"/>
              </a:spcBef>
              <a:spcAft>
                <a:spcPts val="0"/>
              </a:spcAft>
              <a:buFont typeface="Arial" panose="020B0604020202020204" pitchFamily="34" charset="0"/>
              <a:buChar char="•"/>
            </a:pPr>
            <a:r>
              <a:rPr lang="en-US" sz="1500" b="1" dirty="0"/>
              <a:t>Reduced Emissions </a:t>
            </a:r>
            <a:r>
              <a:rPr lang="en-US" sz="1500" dirty="0"/>
              <a:t>EVs produce zero tailpipe emissions, contributing to cleaner air and a reduction in greenhouse gas emissions.</a:t>
            </a:r>
          </a:p>
          <a:p>
            <a:pPr marL="285750" indent="-285750" algn="just">
              <a:spcBef>
                <a:spcPts val="0"/>
              </a:spcBef>
              <a:spcAft>
                <a:spcPts val="0"/>
              </a:spcAft>
              <a:buFont typeface="Arial" panose="020B0604020202020204" pitchFamily="34" charset="0"/>
              <a:buChar char="•"/>
            </a:pPr>
            <a:r>
              <a:rPr lang="en-US" sz="1500" b="1" dirty="0"/>
              <a:t>Renewable Energy Integration:</a:t>
            </a:r>
            <a:r>
              <a:rPr lang="en-US" sz="1500" dirty="0"/>
              <a:t> When charged with electricity from renewable sources, EVs can further enhance environmental benefits</a:t>
            </a:r>
            <a:endParaRPr lang="en-US" altLang="zh-CN" sz="15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Content Placeholder 2"/>
          <p:cNvSpPr txBox="1"/>
          <p:nvPr/>
        </p:nvSpPr>
        <p:spPr>
          <a:xfrm>
            <a:off x="740743" y="2595416"/>
            <a:ext cx="7128792" cy="81253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defRPr/>
            </a:pPr>
            <a:r>
              <a:rPr lang="en-US" altLang="zh-CN" sz="1500" b="1" dirty="0">
                <a:latin typeface="Arial" panose="020B0604020202020204" pitchFamily="34" charset="0"/>
                <a:ea typeface="微软雅黑" panose="020B0503020204020204" pitchFamily="34" charset="-122"/>
                <a:sym typeface="Arial" panose="020B0604020202020204" pitchFamily="34" charset="0"/>
              </a:rPr>
              <a:t>Corporate Social Responsibility (CSR):</a:t>
            </a:r>
            <a:endParaRPr lang="en-US" altLang="zh-CN" sz="15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20000"/>
              </a:lnSpc>
              <a:spcBef>
                <a:spcPts val="0"/>
              </a:spcBef>
              <a:spcAft>
                <a:spcPts val="0"/>
              </a:spcAft>
              <a:defRPr/>
            </a:pPr>
            <a:r>
              <a:rPr lang="en-US" altLang="zh-CN" sz="1500" dirty="0">
                <a:ea typeface="微软雅黑" panose="020B0503020204020204" pitchFamily="34" charset="-122"/>
                <a:sym typeface="Arial" panose="020B0604020202020204" pitchFamily="34" charset="0"/>
              </a:rPr>
              <a:t>Adopting EVs aligns with CSR initiatives, showcasing a commitment to sustainability and reducing the carbon footprint of the transport company</a:t>
            </a:r>
          </a:p>
        </p:txBody>
      </p:sp>
      <p:sp>
        <p:nvSpPr>
          <p:cNvPr id="13" name="Content Placeholder 2"/>
          <p:cNvSpPr txBox="1"/>
          <p:nvPr/>
        </p:nvSpPr>
        <p:spPr>
          <a:xfrm>
            <a:off x="702543" y="3614954"/>
            <a:ext cx="6878960" cy="81253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defRPr/>
            </a:pPr>
            <a:r>
              <a:rPr lang="en-US" altLang="zh-CN" sz="1500" b="1" dirty="0">
                <a:latin typeface="Arial" panose="020B0604020202020204" pitchFamily="34" charset="0"/>
                <a:ea typeface="微软雅黑" panose="020B0503020204020204" pitchFamily="34" charset="-122"/>
                <a:sym typeface="Arial" panose="020B0604020202020204" pitchFamily="34" charset="0"/>
              </a:rPr>
              <a:t>Noise Reduction:</a:t>
            </a:r>
          </a:p>
          <a:p>
            <a:pPr algn="just">
              <a:lnSpc>
                <a:spcPct val="120000"/>
              </a:lnSpc>
              <a:spcBef>
                <a:spcPts val="0"/>
              </a:spcBef>
              <a:spcAft>
                <a:spcPts val="0"/>
              </a:spcAft>
              <a:defRPr/>
            </a:pPr>
            <a:r>
              <a:rPr lang="en-US" altLang="zh-CN" sz="1500" dirty="0">
                <a:ea typeface="微软雅黑" panose="020B0503020204020204" pitchFamily="34" charset="-122"/>
                <a:cs typeface="Arial" panose="020B0604020202020204" pitchFamily="34" charset="0"/>
                <a:sym typeface="Arial" panose="020B0604020202020204" pitchFamily="34" charset="0"/>
              </a:rPr>
              <a:t>EVs generally produce less noise than traditional vehicles, contributing to a quieter and potentially more pleasant urban environment</a:t>
            </a:r>
          </a:p>
        </p:txBody>
      </p:sp>
      <p:sp>
        <p:nvSpPr>
          <p:cNvPr id="15" name="Content Placeholder 2"/>
          <p:cNvSpPr txBox="1"/>
          <p:nvPr/>
        </p:nvSpPr>
        <p:spPr>
          <a:xfrm>
            <a:off x="3477047" y="269591"/>
            <a:ext cx="5544616"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2000" b="1" dirty="0">
                <a:latin typeface="微软雅黑" panose="020B0503020204020204" pitchFamily="34" charset="-122"/>
                <a:ea typeface="微软雅黑" panose="020B0503020204020204" pitchFamily="34" charset="-122"/>
                <a:cs typeface="+mn-ea"/>
                <a:sym typeface="+mn-lt"/>
              </a:rPr>
              <a:t>Embracing the Future: Electric Vehicles</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16" name="Content Placeholder 2"/>
          <p:cNvSpPr txBox="1"/>
          <p:nvPr/>
        </p:nvSpPr>
        <p:spPr>
          <a:xfrm>
            <a:off x="4570183" y="741518"/>
            <a:ext cx="3384376"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1500" b="1" dirty="0">
                <a:latin typeface="Arial" panose="020B0604020202020204" pitchFamily="34" charset="0"/>
                <a:ea typeface="微软雅黑" panose="020B0503020204020204" pitchFamily="34" charset="-122"/>
                <a:cs typeface="Arial" panose="020B0604020202020204" pitchFamily="34" charset="0"/>
                <a:sym typeface="+mn-lt"/>
              </a:rPr>
              <a:t>“A Sustainable Drive to </a:t>
            </a:r>
            <a:r>
              <a:rPr lang="en-US" altLang="zh-CN" sz="1500" b="1" dirty="0">
                <a:solidFill>
                  <a:srgbClr val="00B050"/>
                </a:solidFill>
                <a:latin typeface="Arial" panose="020B0604020202020204" pitchFamily="34" charset="0"/>
                <a:ea typeface="微软雅黑" panose="020B0503020204020204" pitchFamily="34" charset="-122"/>
                <a:cs typeface="Arial" panose="020B0604020202020204" pitchFamily="34" charset="0"/>
                <a:sym typeface="+mn-lt"/>
              </a:rPr>
              <a:t>Tomorrow”</a:t>
            </a:r>
            <a:endParaRPr lang="en-US" sz="1500" b="1" dirty="0">
              <a:solidFill>
                <a:srgbClr val="00B050"/>
              </a:solidFill>
              <a:latin typeface="Arial" panose="020B0604020202020204" pitchFamily="34" charset="0"/>
              <a:ea typeface="微软雅黑" panose="020B0503020204020204" pitchFamily="34" charset="-122"/>
              <a:cs typeface="Arial" panose="020B0604020202020204" pitchFamily="34" charset="0"/>
              <a:sym typeface="+mn-lt"/>
            </a:endParaRPr>
          </a:p>
        </p:txBody>
      </p:sp>
      <p:pic>
        <p:nvPicPr>
          <p:cNvPr id="7" name="Picture 6" descr="A car parked in front of a wall&#10;&#10;Description automatically generated">
            <a:extLst>
              <a:ext uri="{FF2B5EF4-FFF2-40B4-BE49-F238E27FC236}">
                <a16:creationId xmlns:a16="http://schemas.microsoft.com/office/drawing/2014/main" id="{A04C153B-F04D-EBF7-E104-B914DE9D86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89478" y="3106538"/>
            <a:ext cx="3440866" cy="3457117"/>
          </a:xfrm>
          <a:prstGeom prst="flowChartConnector">
            <a:avLst/>
          </a:prstGeom>
        </p:spPr>
      </p:pic>
      <p:sp>
        <p:nvSpPr>
          <p:cNvPr id="9" name="TextBox 8">
            <a:extLst>
              <a:ext uri="{FF2B5EF4-FFF2-40B4-BE49-F238E27FC236}">
                <a16:creationId xmlns:a16="http://schemas.microsoft.com/office/drawing/2014/main" id="{E262D8CF-A750-5AFC-D100-AE6B01790187}"/>
              </a:ext>
            </a:extLst>
          </p:cNvPr>
          <p:cNvSpPr txBox="1"/>
          <p:nvPr/>
        </p:nvSpPr>
        <p:spPr>
          <a:xfrm>
            <a:off x="599763" y="4560386"/>
            <a:ext cx="7354796" cy="904863"/>
          </a:xfrm>
          <a:prstGeom prst="rect">
            <a:avLst/>
          </a:prstGeom>
          <a:noFill/>
        </p:spPr>
        <p:txBody>
          <a:bodyPr wrap="square">
            <a:spAutoFit/>
          </a:bodyPr>
          <a:lstStyle/>
          <a:p>
            <a:pPr algn="just">
              <a:lnSpc>
                <a:spcPct val="120000"/>
              </a:lnSpc>
              <a:spcBef>
                <a:spcPts val="0"/>
              </a:spcBef>
              <a:spcAft>
                <a:spcPts val="0"/>
              </a:spcAft>
              <a:defRPr/>
            </a:pPr>
            <a:r>
              <a:rPr lang="en-US" altLang="zh-CN" sz="1500" b="1" dirty="0">
                <a:latin typeface="Arial" panose="020B0604020202020204" pitchFamily="34" charset="0"/>
                <a:ea typeface="微软雅黑" panose="020B0503020204020204" pitchFamily="34" charset="-122"/>
                <a:sym typeface="Arial" panose="020B0604020202020204" pitchFamily="34" charset="0"/>
              </a:rPr>
              <a:t>Enhanced Driver &amp; Employee Experience:</a:t>
            </a:r>
          </a:p>
          <a:p>
            <a:pPr algn="just">
              <a:lnSpc>
                <a:spcPct val="120000"/>
              </a:lnSpc>
              <a:spcBef>
                <a:spcPts val="0"/>
              </a:spcBef>
              <a:spcAft>
                <a:spcPts val="0"/>
              </a:spcAft>
              <a:defRPr/>
            </a:pPr>
            <a:r>
              <a:rPr lang="en-US" altLang="zh-CN" sz="1500" dirty="0">
                <a:latin typeface="+mn-lt"/>
                <a:ea typeface="微软雅黑" panose="020B0503020204020204" pitchFamily="34" charset="-122"/>
                <a:cs typeface="Arial" panose="020B0604020202020204" pitchFamily="34" charset="0"/>
                <a:sym typeface="Arial" panose="020B0604020202020204" pitchFamily="34" charset="0"/>
              </a:rPr>
              <a:t>EVs often provide a smoother and quieter driving experience, contributing to driver satisfaction and potentially reducing driver fatigue.</a:t>
            </a:r>
          </a:p>
        </p:txBody>
      </p:sp>
      <p:sp>
        <p:nvSpPr>
          <p:cNvPr id="17" name="TextBox 16">
            <a:extLst>
              <a:ext uri="{FF2B5EF4-FFF2-40B4-BE49-F238E27FC236}">
                <a16:creationId xmlns:a16="http://schemas.microsoft.com/office/drawing/2014/main" id="{FE0FE10D-AB1A-0B0E-B4D4-35057DCE4D20}"/>
              </a:ext>
            </a:extLst>
          </p:cNvPr>
          <p:cNvSpPr txBox="1"/>
          <p:nvPr/>
        </p:nvSpPr>
        <p:spPr>
          <a:xfrm>
            <a:off x="594845" y="5578029"/>
            <a:ext cx="7922762" cy="904863"/>
          </a:xfrm>
          <a:prstGeom prst="rect">
            <a:avLst/>
          </a:prstGeom>
          <a:noFill/>
        </p:spPr>
        <p:txBody>
          <a:bodyPr wrap="square">
            <a:spAutoFit/>
          </a:bodyPr>
          <a:lstStyle/>
          <a:p>
            <a:pPr algn="just">
              <a:lnSpc>
                <a:spcPct val="120000"/>
              </a:lnSpc>
              <a:spcBef>
                <a:spcPts val="0"/>
              </a:spcBef>
              <a:spcAft>
                <a:spcPts val="0"/>
              </a:spcAft>
              <a:defRPr/>
            </a:pPr>
            <a:r>
              <a:rPr lang="en-US" altLang="zh-CN" sz="1500" b="1" dirty="0">
                <a:latin typeface="Arial" panose="020B0604020202020204" pitchFamily="34" charset="0"/>
                <a:ea typeface="微软雅黑" panose="020B0503020204020204" pitchFamily="34" charset="-122"/>
                <a:sym typeface="Arial" panose="020B0604020202020204" pitchFamily="34" charset="0"/>
              </a:rPr>
              <a:t>Innovative Technology Integration:</a:t>
            </a:r>
          </a:p>
          <a:p>
            <a:pPr algn="just">
              <a:lnSpc>
                <a:spcPct val="120000"/>
              </a:lnSpc>
              <a:spcBef>
                <a:spcPts val="0"/>
              </a:spcBef>
              <a:spcAft>
                <a:spcPts val="0"/>
              </a:spcAft>
              <a:defRPr/>
            </a:pPr>
            <a:r>
              <a:rPr lang="en-US" altLang="zh-CN" sz="1500" dirty="0">
                <a:latin typeface="+mn-lt"/>
                <a:ea typeface="微软雅黑" panose="020B0503020204020204" pitchFamily="34" charset="-122"/>
                <a:cs typeface="Arial" panose="020B0604020202020204" pitchFamily="34" charset="0"/>
                <a:sym typeface="Arial" panose="020B0604020202020204" pitchFamily="34" charset="0"/>
              </a:rPr>
              <a:t>EVs often come equipped with advanced technologies, such as regenerative braking and connectivity features, enhancing the overall efficiency of the transport fleet.</a:t>
            </a:r>
          </a:p>
        </p:txBody>
      </p:sp>
    </p:spTree>
    <p:extLst>
      <p:ext uri="{BB962C8B-B14F-4D97-AF65-F5344CB8AC3E}">
        <p14:creationId xmlns:p14="http://schemas.microsoft.com/office/powerpoint/2010/main" val="37908887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21" presetClass="entr" presetSubtype="1" fill="hold" grpId="0" nodeType="withEffect">
                                  <p:stCondLst>
                                    <p:cond delay="2500"/>
                                  </p:stCondLst>
                                  <p:childTnLst>
                                    <p:set>
                                      <p:cBhvr>
                                        <p:cTn id="9"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heel(1)">
                                      <p:cBhvr>
                                        <p:cTn id="10" dur="2000"/>
                                        <p:tgtEl>
                                          <p:spTgt spid="10">
                                            <p:graphicEl>
                                              <a:chart seriesIdx="-3" categoryIdx="-3" bldStep="gridLegend"/>
                                            </p:graphicEl>
                                          </p:spTgt>
                                        </p:tgtEl>
                                      </p:cBhvr>
                                    </p:animEffect>
                                  </p:childTnLst>
                                </p:cTn>
                              </p:par>
                              <p:par>
                                <p:cTn id="11" presetID="21" presetClass="entr" presetSubtype="1" fill="hold" grpId="0" nodeType="withEffect">
                                  <p:stCondLst>
                                    <p:cond delay="500"/>
                                  </p:stCondLst>
                                  <p:childTnLst>
                                    <p:set>
                                      <p:cBhvr>
                                        <p:cTn id="12"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heel(1)">
                                      <p:cBhvr>
                                        <p:cTn id="13" dur="2000"/>
                                        <p:tgtEl>
                                          <p:spTgt spid="10">
                                            <p:graphicEl>
                                              <a:chart seriesIdx="0" categoryIdx="-4" bldStep="series"/>
                                            </p:graphicEl>
                                          </p:spTgt>
                                        </p:tgtEl>
                                      </p:cBhvr>
                                    </p:animEffect>
                                  </p:childTnLst>
                                </p:cTn>
                              </p:par>
                              <p:par>
                                <p:cTn id="14" presetID="22" presetClass="entr" presetSubtype="8" fill="hold" grpId="0" nodeType="withEffect">
                                  <p:stCondLst>
                                    <p:cond delay="325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750"/>
                                        <p:tgtEl>
                                          <p:spTgt spid="11"/>
                                        </p:tgtEl>
                                      </p:cBhvr>
                                    </p:animEffect>
                                  </p:childTnLst>
                                </p:cTn>
                              </p:par>
                              <p:par>
                                <p:cTn id="17" presetID="22" presetClass="entr" presetSubtype="8" fill="hold" grpId="0" nodeType="withEffect">
                                  <p:stCondLst>
                                    <p:cond delay="325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750"/>
                                        <p:tgtEl>
                                          <p:spTgt spid="12"/>
                                        </p:tgtEl>
                                      </p:cBhvr>
                                    </p:animEffect>
                                  </p:childTnLst>
                                </p:cTn>
                              </p:par>
                              <p:par>
                                <p:cTn id="20" presetID="22" presetClass="entr" presetSubtype="8" fill="hold" grpId="0" nodeType="withEffect">
                                  <p:stCondLst>
                                    <p:cond delay="325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750"/>
                                        <p:tgtEl>
                                          <p:spTgt spid="13"/>
                                        </p:tgtEl>
                                      </p:cBhvr>
                                    </p:animEffect>
                                  </p:childTnLst>
                                </p:cTn>
                              </p:par>
                              <p:par>
                                <p:cTn id="23" presetID="22" presetClass="entr" presetSubtype="8" fill="hold" grpId="0" nodeType="withEffect">
                                  <p:stCondLst>
                                    <p:cond delay="325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par>
                                <p:cTn id="26" presetID="22" presetClass="entr" presetSubtype="8" fill="hold" grpId="0" nodeType="withEffect">
                                  <p:stCondLst>
                                    <p:cond delay="325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P spid="11" grpId="0"/>
      <p:bldP spid="12" grpId="0"/>
      <p:bldP spid="13" grpId="0"/>
      <p:bldP spid="9"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857956" cy="7232650"/>
          </a:xfrm>
          <a:prstGeom prst="rect">
            <a:avLst/>
          </a:prstGeom>
          <a:blipFill>
            <a:blip r:embed="rId3"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0" y="1548678"/>
            <a:ext cx="12857956" cy="4098221"/>
          </a:xfrm>
          <a:prstGeom prst="rect">
            <a:avLst/>
          </a:prstGeom>
          <a:solidFill>
            <a:srgbClr val="10CE9B">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 Placeholder 3"/>
          <p:cNvSpPr txBox="1"/>
          <p:nvPr/>
        </p:nvSpPr>
        <p:spPr>
          <a:xfrm>
            <a:off x="1940990" y="1325574"/>
            <a:ext cx="1731029" cy="1655694"/>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8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03</a:t>
            </a:r>
          </a:p>
        </p:txBody>
      </p:sp>
      <p:sp>
        <p:nvSpPr>
          <p:cNvPr id="4" name="文本框 58"/>
          <p:cNvSpPr txBox="1"/>
          <p:nvPr/>
        </p:nvSpPr>
        <p:spPr>
          <a:xfrm>
            <a:off x="3547278" y="2664032"/>
            <a:ext cx="8642737" cy="707886"/>
          </a:xfrm>
          <a:prstGeom prst="rect">
            <a:avLst/>
          </a:prstGeom>
          <a:noFill/>
        </p:spPr>
        <p:txBody>
          <a:bodyPr wrap="square">
            <a:spAutoFit/>
          </a:bodyPr>
          <a:lstStyle/>
          <a:p>
            <a:pPr>
              <a:defRPr/>
            </a:pPr>
            <a:r>
              <a:rPr lang="en-US" sz="2000" dirty="0">
                <a:solidFill>
                  <a:schemeClr val="bg1"/>
                </a:solidFill>
                <a:latin typeface="Microsoft YaHei" panose="020B0503020204020204" pitchFamily="34" charset="-122"/>
                <a:ea typeface="Microsoft YaHei" panose="020B0503020204020204" pitchFamily="34" charset="-122"/>
              </a:rPr>
              <a:t>Trusted by Industry Leaders: Our client roster includes top-tier companies, a testament to the reliability and quality of our services.</a:t>
            </a:r>
            <a:endParaRPr lang="zh-CN" altLang="en-US" sz="2000" dirty="0">
              <a:solidFill>
                <a:schemeClr val="bg1"/>
              </a:solidFill>
              <a:latin typeface="Microsoft YaHei" panose="020B0503020204020204" pitchFamily="34" charset="-122"/>
              <a:ea typeface="Microsoft YaHei" panose="020B0503020204020204" pitchFamily="34" charset="-122"/>
            </a:endParaRPr>
          </a:p>
        </p:txBody>
      </p:sp>
      <p:sp>
        <p:nvSpPr>
          <p:cNvPr id="5" name="文本框 59"/>
          <p:cNvSpPr txBox="1"/>
          <p:nvPr/>
        </p:nvSpPr>
        <p:spPr>
          <a:xfrm>
            <a:off x="3547275" y="1833537"/>
            <a:ext cx="7835222" cy="523220"/>
          </a:xfrm>
          <a:prstGeom prst="rect">
            <a:avLst/>
          </a:prstGeom>
          <a:noFill/>
        </p:spPr>
        <p:txBody>
          <a:bodyPr wrap="none">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a:defRPr/>
            </a:pPr>
            <a:r>
              <a:rPr lang="en-US" altLang="zh-CN" sz="2800" b="0" i="0" dirty="0">
                <a:latin typeface="Arial" panose="020B0604020202020204" pitchFamily="34" charset="0"/>
                <a:ea typeface="微软雅黑" panose="020B0503020204020204" pitchFamily="34" charset="-122"/>
                <a:cs typeface="Arial" panose="020B0604020202020204" pitchFamily="34" charset="0"/>
              </a:rPr>
              <a:t>Our Valued Partners: A Journey of Collaboration</a:t>
            </a:r>
            <a:endParaRPr lang="zh-CN" altLang="en-US" sz="2800" b="0" i="0" dirty="0">
              <a:latin typeface="Arial" panose="020B0604020202020204" pitchFamily="34" charset="0"/>
              <a:ea typeface="微软雅黑" panose="020B0503020204020204" pitchFamily="34" charset="-122"/>
              <a:cs typeface="Arial" panose="020B0604020202020204" pitchFamily="34" charset="0"/>
            </a:endParaRPr>
          </a:p>
        </p:txBody>
      </p:sp>
      <p:cxnSp>
        <p:nvCxnSpPr>
          <p:cNvPr id="16" name="Straight Connector 13"/>
          <p:cNvCxnSpPr>
            <a:cxnSpLocks noChangeShapeType="1"/>
          </p:cNvCxnSpPr>
          <p:nvPr/>
        </p:nvCxnSpPr>
        <p:spPr bwMode="auto">
          <a:xfrm flipH="1">
            <a:off x="3653054" y="2515551"/>
            <a:ext cx="7099900" cy="0"/>
          </a:xfrm>
          <a:prstGeom prst="line">
            <a:avLst/>
          </a:prstGeom>
          <a:noFill/>
          <a:ln w="19050" cap="sq" algn="ctr">
            <a:solidFill>
              <a:schemeClr val="bg1"/>
            </a:solidFill>
            <a:miter lim="800000"/>
            <a:headEnd type="oval" w="med" len="med"/>
          </a:ln>
          <a:extLst>
            <a:ext uri="{909E8E84-426E-40DD-AFC4-6F175D3DCCD1}">
              <a14:hiddenFill xmlns:a14="http://schemas.microsoft.com/office/drawing/2010/main">
                <a:noFill/>
              </a14:hiddenFill>
            </a:ext>
          </a:extLst>
        </p:spPr>
      </p:cxnSp>
      <p:pic>
        <p:nvPicPr>
          <p:cNvPr id="18" name="Picture 17">
            <a:extLst>
              <a:ext uri="{FF2B5EF4-FFF2-40B4-BE49-F238E27FC236}">
                <a16:creationId xmlns:a16="http://schemas.microsoft.com/office/drawing/2014/main" id="{A38793FA-88FC-897A-F7DF-B7340433E2E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668143" y="3146"/>
            <a:ext cx="1173422" cy="11812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250" fill="hold"/>
                                        <p:tgtEl>
                                          <p:spTgt spid="4"/>
                                        </p:tgtEl>
                                        <p:attrNameLst>
                                          <p:attrName>ppt_x</p:attrName>
                                        </p:attrNameLst>
                                      </p:cBhvr>
                                      <p:tavLst>
                                        <p:tav tm="0">
                                          <p:val>
                                            <p:strVal val="0-#ppt_w/2"/>
                                          </p:val>
                                        </p:tav>
                                        <p:tav tm="100000">
                                          <p:val>
                                            <p:strVal val="#ppt_x"/>
                                          </p:val>
                                        </p:tav>
                                      </p:tavLst>
                                    </p:anim>
                                    <p:anim calcmode="lin" valueType="num">
                                      <p:cBhvr additive="base">
                                        <p:cTn id="23" dur="250" fill="hold"/>
                                        <p:tgtEl>
                                          <p:spTgt spid="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250" fill="hold"/>
                                        <p:tgtEl>
                                          <p:spTgt spid="5"/>
                                        </p:tgtEl>
                                        <p:attrNameLst>
                                          <p:attrName>ppt_x</p:attrName>
                                        </p:attrNameLst>
                                      </p:cBhvr>
                                      <p:tavLst>
                                        <p:tav tm="0">
                                          <p:val>
                                            <p:strVal val="0-#ppt_w/2"/>
                                          </p:val>
                                        </p:tav>
                                        <p:tav tm="100000">
                                          <p:val>
                                            <p:strVal val="#ppt_x"/>
                                          </p:val>
                                        </p:tav>
                                      </p:tavLst>
                                    </p:anim>
                                    <p:anim calcmode="lin" valueType="num">
                                      <p:cBhvr additive="base">
                                        <p:cTn id="28" dur="250" fill="hold"/>
                                        <p:tgtEl>
                                          <p:spTgt spid="5"/>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2" presetClass="entr" presetSubtype="8"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250" fill="hold"/>
                                        <p:tgtEl>
                                          <p:spTgt spid="16"/>
                                        </p:tgtEl>
                                        <p:attrNameLst>
                                          <p:attrName>ppt_x</p:attrName>
                                        </p:attrNameLst>
                                      </p:cBhvr>
                                      <p:tavLst>
                                        <p:tav tm="0">
                                          <p:val>
                                            <p:strVal val="0-#ppt_w/2"/>
                                          </p:val>
                                        </p:tav>
                                        <p:tav tm="100000">
                                          <p:val>
                                            <p:strVal val="#ppt_x"/>
                                          </p:val>
                                        </p:tav>
                                      </p:tavLst>
                                    </p:anim>
                                    <p:anim calcmode="lin" valueType="num">
                                      <p:cBhvr additive="base">
                                        <p:cTn id="33" dur="2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Content Placeholder 2"/>
          <p:cNvSpPr txBox="1"/>
          <p:nvPr/>
        </p:nvSpPr>
        <p:spPr>
          <a:xfrm>
            <a:off x="4333878" y="35842"/>
            <a:ext cx="3823687" cy="520351"/>
          </a:xfrm>
          <a:prstGeom prst="rect">
            <a:avLst/>
          </a:prstGeom>
          <a:effectLst>
            <a:outerShdw blurRad="152400" dir="5400000" sx="61000" sy="61000" algn="ctr" rotWithShape="0">
              <a:srgbClr val="8F1A12">
                <a:alpha val="57000"/>
              </a:srgbClr>
            </a:outerShdw>
            <a:reflection stA="44000" endPos="9000" dist="50800" dir="5400000" sy="-100000" algn="bl" rotWithShape="0"/>
          </a:effectLst>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3600" dirty="0">
                <a:solidFill>
                  <a:schemeClr val="bg1">
                    <a:lumMod val="50000"/>
                  </a:schemeClr>
                </a:solidFill>
                <a:effectLst>
                  <a:outerShdw blurRad="38100" dist="38100" dir="2700000" algn="tl">
                    <a:srgbClr val="000000">
                      <a:alpha val="84000"/>
                    </a:srgbClr>
                  </a:outerShdw>
                </a:effectLst>
                <a:latin typeface="微软雅黑" panose="020B0503020204020204" pitchFamily="34" charset="-122"/>
                <a:ea typeface="微软雅黑" panose="020B0503020204020204" pitchFamily="34" charset="-122"/>
                <a:cs typeface="+mn-ea"/>
                <a:sym typeface="+mn-lt"/>
              </a:rPr>
              <a:t>OUR CLIENTS</a:t>
            </a:r>
            <a:endParaRPr lang="zh-CN" altLang="en-US" sz="3600" dirty="0">
              <a:solidFill>
                <a:schemeClr val="bg1">
                  <a:lumMod val="50000"/>
                </a:schemeClr>
              </a:solidFill>
              <a:effectLst>
                <a:outerShdw blurRad="38100" dist="38100" dir="2700000" algn="tl">
                  <a:srgbClr val="000000">
                    <a:alpha val="84000"/>
                  </a:srgbClr>
                </a:outerShdw>
              </a:effectLst>
              <a:latin typeface="微软雅黑" panose="020B0503020204020204" pitchFamily="34" charset="-122"/>
              <a:ea typeface="微软雅黑" panose="020B0503020204020204" pitchFamily="34" charset="-122"/>
              <a:cs typeface="+mn-ea"/>
              <a:sym typeface="+mn-lt"/>
            </a:endParaRPr>
          </a:p>
        </p:txBody>
      </p:sp>
      <p:sp>
        <p:nvSpPr>
          <p:cNvPr id="19" name="Content Placeholder 2"/>
          <p:cNvSpPr txBox="1"/>
          <p:nvPr/>
        </p:nvSpPr>
        <p:spPr>
          <a:xfrm>
            <a:off x="452710" y="772217"/>
            <a:ext cx="11488276"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1800" dirty="0">
                <a:latin typeface="Arial" panose="020B0604020202020204" pitchFamily="34" charset="0"/>
                <a:ea typeface="微软雅黑" panose="020B0503020204020204" pitchFamily="34" charset="-122"/>
                <a:cs typeface="Arial" panose="020B0604020202020204" pitchFamily="34" charset="0"/>
                <a:sym typeface="+mn-lt"/>
              </a:rPr>
              <a:t>The Sunworld Travels customers consist of BPOs, IT/ITES &amp; Hospitality companies. Some of our clients are :</a:t>
            </a:r>
            <a:endParaRPr lang="en-US" sz="1800" dirty="0">
              <a:latin typeface="Arial" panose="020B0604020202020204" pitchFamily="34" charset="0"/>
              <a:ea typeface="微软雅黑" panose="020B0503020204020204" pitchFamily="34" charset="-122"/>
              <a:cs typeface="Arial" panose="020B0604020202020204" pitchFamily="34" charset="0"/>
              <a:sym typeface="+mn-lt"/>
            </a:endParaRPr>
          </a:p>
        </p:txBody>
      </p:sp>
      <p:pic>
        <p:nvPicPr>
          <p:cNvPr id="2056" name="Picture 8" descr="Office of Diversity, Equity and Inclusion | NTT DATA">
            <a:extLst>
              <a:ext uri="{FF2B5EF4-FFF2-40B4-BE49-F238E27FC236}">
                <a16:creationId xmlns:a16="http://schemas.microsoft.com/office/drawing/2014/main" id="{EE865FA2-874B-7C60-986B-6034C819D3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354" y="5619193"/>
            <a:ext cx="2093252" cy="82516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GT - BPM, Technology &amp; Digital | Gurugram">
            <a:extLst>
              <a:ext uri="{FF2B5EF4-FFF2-40B4-BE49-F238E27FC236}">
                <a16:creationId xmlns:a16="http://schemas.microsoft.com/office/drawing/2014/main" id="{94B40381-559E-A0BA-9D9D-A60FDE5C944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7152" b="15569"/>
          <a:stretch/>
        </p:blipFill>
        <p:spPr bwMode="auto">
          <a:xfrm>
            <a:off x="9957766" y="1294344"/>
            <a:ext cx="1983220" cy="1215587"/>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a:extLst>
              <a:ext uri="{FF2B5EF4-FFF2-40B4-BE49-F238E27FC236}">
                <a16:creationId xmlns:a16="http://schemas.microsoft.com/office/drawing/2014/main" id="{D6706271-D330-CB10-CBDC-731D14B297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7386" y="5536839"/>
            <a:ext cx="3312368" cy="802934"/>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MoveInSync transportation solutions for employees – Times of Startups">
            <a:extLst>
              <a:ext uri="{FF2B5EF4-FFF2-40B4-BE49-F238E27FC236}">
                <a16:creationId xmlns:a16="http://schemas.microsoft.com/office/drawing/2014/main" id="{82C1507F-A2AF-A890-58C3-7E4A189DE8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5500" y="5287862"/>
            <a:ext cx="2448272"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Concentrix Expands in Latin America - Concentrix">
            <a:extLst>
              <a:ext uri="{FF2B5EF4-FFF2-40B4-BE49-F238E27FC236}">
                <a16:creationId xmlns:a16="http://schemas.microsoft.com/office/drawing/2014/main" id="{103D72EB-31BC-BB3E-E04E-0DE494406F1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2997" b="16899"/>
          <a:stretch/>
        </p:blipFill>
        <p:spPr bwMode="auto">
          <a:xfrm>
            <a:off x="766355" y="1153154"/>
            <a:ext cx="2029934" cy="1065912"/>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34" descr="EXL Service | ContactCenterWorld.com">
            <a:extLst>
              <a:ext uri="{FF2B5EF4-FFF2-40B4-BE49-F238E27FC236}">
                <a16:creationId xmlns:a16="http://schemas.microsoft.com/office/drawing/2014/main" id="{C419A571-D5F4-C7F8-6699-AABFF49224C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6354" y="2662095"/>
            <a:ext cx="1528201" cy="102623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26243" y="3916307"/>
            <a:ext cx="2232248" cy="1286567"/>
          </a:xfrm>
          <a:prstGeom prst="rect">
            <a:avLst/>
          </a:prstGeom>
          <a:noFill/>
        </p:spPr>
      </p:pic>
      <p:pic>
        <p:nvPicPr>
          <p:cNvPr id="4"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53711" y="4198618"/>
            <a:ext cx="2599554" cy="908278"/>
          </a:xfrm>
          <a:prstGeom prst="rect">
            <a:avLst/>
          </a:prstGeom>
          <a:noFill/>
        </p:spPr>
      </p:pic>
      <p:pic>
        <p:nvPicPr>
          <p:cNvPr id="5" name="Picture 4"/>
          <p:cNvPicPr>
            <a:picLocks noChangeAspect="1"/>
          </p:cNvPicPr>
          <p:nvPr/>
        </p:nvPicPr>
        <p:blipFill>
          <a:blip r:embed="rId12"/>
          <a:stretch>
            <a:fillRect/>
          </a:stretch>
        </p:blipFill>
        <p:spPr>
          <a:xfrm>
            <a:off x="2657948" y="2888458"/>
            <a:ext cx="1463251" cy="676878"/>
          </a:xfrm>
          <a:prstGeom prst="rect">
            <a:avLst/>
          </a:prstGeom>
        </p:spPr>
      </p:pic>
      <p:pic>
        <p:nvPicPr>
          <p:cNvPr id="7" name="Picture 6"/>
          <p:cNvPicPr>
            <a:picLocks noChangeAspect="1"/>
          </p:cNvPicPr>
          <p:nvPr/>
        </p:nvPicPr>
        <p:blipFill>
          <a:blip r:embed="rId13"/>
          <a:stretch>
            <a:fillRect/>
          </a:stretch>
        </p:blipFill>
        <p:spPr>
          <a:xfrm>
            <a:off x="4541834" y="2834495"/>
            <a:ext cx="2238390" cy="781830"/>
          </a:xfrm>
          <a:prstGeom prst="rect">
            <a:avLst/>
          </a:prstGeom>
        </p:spPr>
      </p:pic>
      <p:pic>
        <p:nvPicPr>
          <p:cNvPr id="8" name="Picture 7"/>
          <p:cNvPicPr>
            <a:picLocks noChangeAspect="1"/>
          </p:cNvPicPr>
          <p:nvPr/>
        </p:nvPicPr>
        <p:blipFill>
          <a:blip r:embed="rId14"/>
          <a:stretch>
            <a:fillRect/>
          </a:stretch>
        </p:blipFill>
        <p:spPr>
          <a:xfrm>
            <a:off x="3775315" y="4198618"/>
            <a:ext cx="1885714" cy="761905"/>
          </a:xfrm>
          <a:prstGeom prst="rect">
            <a:avLst/>
          </a:prstGeom>
        </p:spPr>
      </p:pic>
      <p:pic>
        <p:nvPicPr>
          <p:cNvPr id="9" name="Picture 8"/>
          <p:cNvPicPr>
            <a:picLocks noChangeAspect="1"/>
          </p:cNvPicPr>
          <p:nvPr/>
        </p:nvPicPr>
        <p:blipFill>
          <a:blip r:embed="rId15"/>
          <a:stretch>
            <a:fillRect/>
          </a:stretch>
        </p:blipFill>
        <p:spPr>
          <a:xfrm>
            <a:off x="10317807" y="5447087"/>
            <a:ext cx="1872208" cy="923810"/>
          </a:xfrm>
          <a:prstGeom prst="rect">
            <a:avLst/>
          </a:prstGeom>
        </p:spPr>
      </p:pic>
      <p:pic>
        <p:nvPicPr>
          <p:cNvPr id="20" name="Picture 6" descr="JLL India to offer certificate program in facilities management -  Track2Realty">
            <a:extLst>
              <a:ext uri="{FF2B5EF4-FFF2-40B4-BE49-F238E27FC236}">
                <a16:creationId xmlns:a16="http://schemas.microsoft.com/office/drawing/2014/main" id="{D274EDDD-D493-8448-9CA8-7F0246D5817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01874" y="1311141"/>
            <a:ext cx="1664008" cy="10659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0" descr="Encore Capital Group logo in transparent PNG and vectorized SVG formats">
            <a:extLst>
              <a:ext uri="{FF2B5EF4-FFF2-40B4-BE49-F238E27FC236}">
                <a16:creationId xmlns:a16="http://schemas.microsoft.com/office/drawing/2014/main" id="{E64112AE-DBC6-D09E-9361-E222E74F162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97181" y="1520903"/>
            <a:ext cx="3005955" cy="90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0" descr="Outline of Google - Wikipedia">
            <a:extLst>
              <a:ext uri="{FF2B5EF4-FFF2-40B4-BE49-F238E27FC236}">
                <a16:creationId xmlns:a16="http://schemas.microsoft.com/office/drawing/2014/main" id="{BE85629B-AD6B-F742-F282-B436D20F789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44593" y="4287645"/>
            <a:ext cx="2015013" cy="67687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19"/>
          <a:stretch>
            <a:fillRect/>
          </a:stretch>
        </p:blipFill>
        <p:spPr>
          <a:xfrm>
            <a:off x="7143617" y="2968253"/>
            <a:ext cx="2310094" cy="656804"/>
          </a:xfrm>
          <a:prstGeom prst="rect">
            <a:avLst/>
          </a:prstGeom>
        </p:spPr>
      </p:pic>
      <p:pic>
        <p:nvPicPr>
          <p:cNvPr id="10" name="Picture 9">
            <a:extLst>
              <a:ext uri="{FF2B5EF4-FFF2-40B4-BE49-F238E27FC236}">
                <a16:creationId xmlns:a16="http://schemas.microsoft.com/office/drawing/2014/main" id="{07AD7CE4-8676-5AC1-BA21-FBD7E421BD7B}"/>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741743" y="2627843"/>
            <a:ext cx="2722874" cy="1492538"/>
          </a:xfrm>
          <a:prstGeom prst="rect">
            <a:avLst/>
          </a:prstGeom>
        </p:spPr>
      </p:pic>
    </p:spTree>
    <p:extLst>
      <p:ext uri="{BB962C8B-B14F-4D97-AF65-F5344CB8AC3E}">
        <p14:creationId xmlns:p14="http://schemas.microsoft.com/office/powerpoint/2010/main" val="27097322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56"/>
                                        </p:tgtEl>
                                        <p:attrNameLst>
                                          <p:attrName>style.visibility</p:attrName>
                                        </p:attrNameLst>
                                      </p:cBhvr>
                                      <p:to>
                                        <p:strVal val="visible"/>
                                      </p:to>
                                    </p:set>
                                    <p:animEffect transition="in" filter="barn(inVertical)">
                                      <p:cBhvr>
                                        <p:cTn id="17" dur="500"/>
                                        <p:tgtEl>
                                          <p:spTgt spid="2056"/>
                                        </p:tgtEl>
                                      </p:cBhvr>
                                    </p:animEffect>
                                  </p:childTnLst>
                                </p:cTn>
                              </p:par>
                              <p:par>
                                <p:cTn id="18" presetID="2" presetClass="entr" presetSubtype="4" fill="hold" nodeType="withEffect">
                                  <p:stCondLst>
                                    <p:cond delay="0"/>
                                  </p:stCondLst>
                                  <p:childTnLst>
                                    <p:set>
                                      <p:cBhvr>
                                        <p:cTn id="19" dur="1" fill="hold">
                                          <p:stCondLst>
                                            <p:cond delay="0"/>
                                          </p:stCondLst>
                                        </p:cTn>
                                        <p:tgtEl>
                                          <p:spTgt spid="2058"/>
                                        </p:tgtEl>
                                        <p:attrNameLst>
                                          <p:attrName>style.visibility</p:attrName>
                                        </p:attrNameLst>
                                      </p:cBhvr>
                                      <p:to>
                                        <p:strVal val="visible"/>
                                      </p:to>
                                    </p:set>
                                    <p:anim calcmode="lin" valueType="num">
                                      <p:cBhvr additive="base">
                                        <p:cTn id="20" dur="500" fill="hold"/>
                                        <p:tgtEl>
                                          <p:spTgt spid="2058"/>
                                        </p:tgtEl>
                                        <p:attrNameLst>
                                          <p:attrName>ppt_x</p:attrName>
                                        </p:attrNameLst>
                                      </p:cBhvr>
                                      <p:tavLst>
                                        <p:tav tm="0">
                                          <p:val>
                                            <p:strVal val="#ppt_x"/>
                                          </p:val>
                                        </p:tav>
                                        <p:tav tm="100000">
                                          <p:val>
                                            <p:strVal val="#ppt_x"/>
                                          </p:val>
                                        </p:tav>
                                      </p:tavLst>
                                    </p:anim>
                                    <p:anim calcmode="lin" valueType="num">
                                      <p:cBhvr additive="base">
                                        <p:cTn id="21" dur="500" fill="hold"/>
                                        <p:tgtEl>
                                          <p:spTgt spid="2058"/>
                                        </p:tgtEl>
                                        <p:attrNameLst>
                                          <p:attrName>ppt_y</p:attrName>
                                        </p:attrNameLst>
                                      </p:cBhvr>
                                      <p:tavLst>
                                        <p:tav tm="0">
                                          <p:val>
                                            <p:strVal val="1+#ppt_h/2"/>
                                          </p:val>
                                        </p:tav>
                                        <p:tav tm="100000">
                                          <p:val>
                                            <p:strVal val="#ppt_y"/>
                                          </p:val>
                                        </p:tav>
                                      </p:tavLst>
                                    </p:anim>
                                  </p:childTnLst>
                                </p:cTn>
                              </p:par>
                              <p:par>
                                <p:cTn id="22" presetID="16" presetClass="entr" presetSubtype="21" fill="hold" nodeType="withEffect">
                                  <p:stCondLst>
                                    <p:cond delay="0"/>
                                  </p:stCondLst>
                                  <p:childTnLst>
                                    <p:set>
                                      <p:cBhvr>
                                        <p:cTn id="23" dur="1" fill="hold">
                                          <p:stCondLst>
                                            <p:cond delay="0"/>
                                          </p:stCondLst>
                                        </p:cTn>
                                        <p:tgtEl>
                                          <p:spTgt spid="2070"/>
                                        </p:tgtEl>
                                        <p:attrNameLst>
                                          <p:attrName>style.visibility</p:attrName>
                                        </p:attrNameLst>
                                      </p:cBhvr>
                                      <p:to>
                                        <p:strVal val="visible"/>
                                      </p:to>
                                    </p:set>
                                    <p:animEffect transition="in" filter="barn(inVertical)">
                                      <p:cBhvr>
                                        <p:cTn id="24" dur="500"/>
                                        <p:tgtEl>
                                          <p:spTgt spid="2070"/>
                                        </p:tgtEl>
                                      </p:cBhvr>
                                    </p:animEffect>
                                  </p:childTnLst>
                                </p:cTn>
                              </p:par>
                              <p:par>
                                <p:cTn id="25" presetID="16" presetClass="entr" presetSubtype="21" fill="hold" nodeType="withEffect">
                                  <p:stCondLst>
                                    <p:cond delay="0"/>
                                  </p:stCondLst>
                                  <p:childTnLst>
                                    <p:set>
                                      <p:cBhvr>
                                        <p:cTn id="26" dur="1" fill="hold">
                                          <p:stCondLst>
                                            <p:cond delay="0"/>
                                          </p:stCondLst>
                                        </p:cTn>
                                        <p:tgtEl>
                                          <p:spTgt spid="2072"/>
                                        </p:tgtEl>
                                        <p:attrNameLst>
                                          <p:attrName>style.visibility</p:attrName>
                                        </p:attrNameLst>
                                      </p:cBhvr>
                                      <p:to>
                                        <p:strVal val="visible"/>
                                      </p:to>
                                    </p:set>
                                    <p:animEffect transition="in" filter="barn(inVertical)">
                                      <p:cBhvr>
                                        <p:cTn id="27" dur="500"/>
                                        <p:tgtEl>
                                          <p:spTgt spid="2072"/>
                                        </p:tgtEl>
                                      </p:cBhvr>
                                    </p:animEffect>
                                  </p:childTnLst>
                                </p:cTn>
                              </p:par>
                              <p:par>
                                <p:cTn id="28" presetID="2" presetClass="entr" presetSubtype="4" fill="hold" nodeType="withEffect">
                                  <p:stCondLst>
                                    <p:cond delay="0"/>
                                  </p:stCondLst>
                                  <p:childTnLst>
                                    <p:set>
                                      <p:cBhvr>
                                        <p:cTn id="29" dur="1" fill="hold">
                                          <p:stCondLst>
                                            <p:cond delay="0"/>
                                          </p:stCondLst>
                                        </p:cTn>
                                        <p:tgtEl>
                                          <p:spTgt spid="2074"/>
                                        </p:tgtEl>
                                        <p:attrNameLst>
                                          <p:attrName>style.visibility</p:attrName>
                                        </p:attrNameLst>
                                      </p:cBhvr>
                                      <p:to>
                                        <p:strVal val="visible"/>
                                      </p:to>
                                    </p:set>
                                    <p:anim calcmode="lin" valueType="num">
                                      <p:cBhvr additive="base">
                                        <p:cTn id="30" dur="500" fill="hold"/>
                                        <p:tgtEl>
                                          <p:spTgt spid="2074"/>
                                        </p:tgtEl>
                                        <p:attrNameLst>
                                          <p:attrName>ppt_x</p:attrName>
                                        </p:attrNameLst>
                                      </p:cBhvr>
                                      <p:tavLst>
                                        <p:tav tm="0">
                                          <p:val>
                                            <p:strVal val="#ppt_x"/>
                                          </p:val>
                                        </p:tav>
                                        <p:tav tm="100000">
                                          <p:val>
                                            <p:strVal val="#ppt_x"/>
                                          </p:val>
                                        </p:tav>
                                      </p:tavLst>
                                    </p:anim>
                                    <p:anim calcmode="lin" valueType="num">
                                      <p:cBhvr additive="base">
                                        <p:cTn id="31" dur="500" fill="hold"/>
                                        <p:tgtEl>
                                          <p:spTgt spid="2074"/>
                                        </p:tgtEl>
                                        <p:attrNameLst>
                                          <p:attrName>ppt_y</p:attrName>
                                        </p:attrNameLst>
                                      </p:cBhvr>
                                      <p:tavLst>
                                        <p:tav tm="0">
                                          <p:val>
                                            <p:strVal val="1+#ppt_h/2"/>
                                          </p:val>
                                        </p:tav>
                                        <p:tav tm="100000">
                                          <p:val>
                                            <p:strVal val="#ppt_y"/>
                                          </p:val>
                                        </p:tav>
                                      </p:tavLst>
                                    </p:anim>
                                  </p:childTnLst>
                                </p:cTn>
                              </p:par>
                              <p:par>
                                <p:cTn id="32" presetID="16" presetClass="entr" presetSubtype="21" fill="hold" nodeType="withEffect">
                                  <p:stCondLst>
                                    <p:cond delay="0"/>
                                  </p:stCondLst>
                                  <p:childTnLst>
                                    <p:set>
                                      <p:cBhvr>
                                        <p:cTn id="33" dur="1" fill="hold">
                                          <p:stCondLst>
                                            <p:cond delay="0"/>
                                          </p:stCondLst>
                                        </p:cTn>
                                        <p:tgtEl>
                                          <p:spTgt spid="2082"/>
                                        </p:tgtEl>
                                        <p:attrNameLst>
                                          <p:attrName>style.visibility</p:attrName>
                                        </p:attrNameLst>
                                      </p:cBhvr>
                                      <p:to>
                                        <p:strVal val="visible"/>
                                      </p:to>
                                    </p:set>
                                    <p:animEffect transition="in" filter="barn(inVertical)">
                                      <p:cBhvr>
                                        <p:cTn id="34" dur="500"/>
                                        <p:tgtEl>
                                          <p:spTgt spid="2082"/>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par>
                                <p:cTn id="38" presetID="16" presetClass="entr" presetSubtype="21"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barn(inVertical)">
                                      <p:cBhvr>
                                        <p:cTn id="40" dur="500"/>
                                        <p:tgtEl>
                                          <p:spTgt spid="4"/>
                                        </p:tgtEl>
                                      </p:cBhvr>
                                    </p:animEffect>
                                  </p:childTnLst>
                                </p:cTn>
                              </p:par>
                              <p:par>
                                <p:cTn id="41" presetID="16" presetClass="entr" presetSubtype="21"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arn(inVertical)">
                                      <p:cBhvr>
                                        <p:cTn id="43" dur="500"/>
                                        <p:tgtEl>
                                          <p:spTgt spid="5"/>
                                        </p:tgtEl>
                                      </p:cBhvr>
                                    </p:animEffect>
                                  </p:childTnLst>
                                </p:cTn>
                              </p:par>
                              <p:par>
                                <p:cTn id="44" presetID="16" presetClass="entr" presetSubtype="21"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barn(inVertical)">
                                      <p:cBhvr>
                                        <p:cTn id="46" dur="500"/>
                                        <p:tgtEl>
                                          <p:spTgt spid="7"/>
                                        </p:tgtEl>
                                      </p:cBhvr>
                                    </p:animEffect>
                                  </p:childTnLst>
                                </p:cTn>
                              </p:par>
                              <p:par>
                                <p:cTn id="47" presetID="16" presetClass="entr" presetSubtype="21"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barn(inVertical)">
                                      <p:cBhvr>
                                        <p:cTn id="49" dur="500"/>
                                        <p:tgtEl>
                                          <p:spTgt spid="8"/>
                                        </p:tgtEl>
                                      </p:cBhvr>
                                    </p:animEffect>
                                  </p:childTnLst>
                                </p:cTn>
                              </p:par>
                              <p:par>
                                <p:cTn id="50" presetID="16" presetClass="entr" presetSubtype="21"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barn(inVertical)">
                                      <p:cBhvr>
                                        <p:cTn id="52" dur="500"/>
                                        <p:tgtEl>
                                          <p:spTgt spid="9"/>
                                        </p:tgtEl>
                                      </p:cBhvr>
                                    </p:animEffect>
                                  </p:childTnLst>
                                </p:cTn>
                              </p:par>
                              <p:par>
                                <p:cTn id="53" presetID="16" presetClass="entr" presetSubtype="21"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arn(inVertical)">
                                      <p:cBhvr>
                                        <p:cTn id="55" dur="500"/>
                                        <p:tgtEl>
                                          <p:spTgt spid="20"/>
                                        </p:tgtEl>
                                      </p:cBhvr>
                                    </p:animEffect>
                                  </p:childTnLst>
                                </p:cTn>
                              </p:par>
                              <p:par>
                                <p:cTn id="56" presetID="16" presetClass="entr" presetSubtype="21"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barn(inVertical)">
                                      <p:cBhvr>
                                        <p:cTn id="58" dur="500"/>
                                        <p:tgtEl>
                                          <p:spTgt spid="22"/>
                                        </p:tgtEl>
                                      </p:cBhvr>
                                    </p:animEffect>
                                  </p:childTnLst>
                                </p:cTn>
                              </p:par>
                              <p:par>
                                <p:cTn id="59" presetID="16" presetClass="entr" presetSubtype="21"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barn(inVertical)">
                                      <p:cBhvr>
                                        <p:cTn id="61" dur="500"/>
                                        <p:tgtEl>
                                          <p:spTgt spid="24"/>
                                        </p:tgtEl>
                                      </p:cBhvr>
                                    </p:animEffect>
                                  </p:childTnLst>
                                </p:cTn>
                              </p:par>
                              <p:par>
                                <p:cTn id="62" presetID="16" presetClass="entr" presetSubtype="21" fill="hold"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barn(inVertical)">
                                      <p:cBhvr>
                                        <p:cTn id="64" dur="500"/>
                                        <p:tgtEl>
                                          <p:spTgt spid="25"/>
                                        </p:tgtEl>
                                      </p:cBhvr>
                                    </p:animEffect>
                                  </p:childTnLst>
                                </p:cTn>
                              </p:par>
                              <p:par>
                                <p:cTn id="65" presetID="16" presetClass="entr" presetSubtype="21" fill="hold" nodeType="with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barn(inVertical)">
                                      <p:cBhvr>
                                        <p:cTn id="6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37900" y="0"/>
            <a:ext cx="8782157" cy="7232650"/>
          </a:xfrm>
          <a:prstGeom prst="rect">
            <a:avLst/>
          </a:prstGeom>
          <a:blipFill>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0" y="1556528"/>
            <a:ext cx="12857956" cy="4098221"/>
          </a:xfrm>
          <a:prstGeom prst="rect">
            <a:avLst/>
          </a:prstGeom>
          <a:solidFill>
            <a:srgbClr val="10CE9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 Placeholder 3"/>
          <p:cNvSpPr txBox="1"/>
          <p:nvPr/>
        </p:nvSpPr>
        <p:spPr>
          <a:xfrm>
            <a:off x="1881998" y="2111323"/>
            <a:ext cx="1731029" cy="270718"/>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8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04</a:t>
            </a:r>
          </a:p>
        </p:txBody>
      </p:sp>
      <p:sp>
        <p:nvSpPr>
          <p:cNvPr id="4" name="文本框 58"/>
          <p:cNvSpPr txBox="1"/>
          <p:nvPr/>
        </p:nvSpPr>
        <p:spPr>
          <a:xfrm>
            <a:off x="3547278" y="2726458"/>
            <a:ext cx="9146793" cy="1631216"/>
          </a:xfrm>
          <a:prstGeom prst="rect">
            <a:avLst/>
          </a:prstGeom>
          <a:noFill/>
        </p:spPr>
        <p:txBody>
          <a:bodyPr wrap="square">
            <a:spAutoFit/>
          </a:bodyPr>
          <a:lstStyle/>
          <a:p>
            <a:pPr algn="just">
              <a:defRPr/>
            </a:pPr>
            <a:r>
              <a:rPr lang="en-US" sz="2000" dirty="0">
                <a:solidFill>
                  <a:schemeClr val="bg1"/>
                </a:solidFill>
                <a:latin typeface="Microsoft YaHei" panose="020B0503020204020204" pitchFamily="34" charset="-122"/>
                <a:ea typeface="Microsoft YaHei" panose="020B0503020204020204" pitchFamily="34" charset="-122"/>
              </a:rPr>
              <a:t>Our dedicated team at The Sunworld Travels is comprised of skilled professionals driven by a shared commitment to excellence in fleet management. With a diverse range of expertise, we work collaboratively to streamline operations, enhance efficiency, and ensure the optimal performance of your vehicle fleet.</a:t>
            </a:r>
            <a:endParaRPr lang="zh-CN" altLang="en-US" sz="2000" dirty="0">
              <a:solidFill>
                <a:schemeClr val="bg1"/>
              </a:solidFill>
              <a:latin typeface="Microsoft YaHei" panose="020B0503020204020204" pitchFamily="34" charset="-122"/>
              <a:ea typeface="Microsoft YaHei" panose="020B0503020204020204" pitchFamily="34" charset="-122"/>
            </a:endParaRPr>
          </a:p>
        </p:txBody>
      </p:sp>
      <p:sp>
        <p:nvSpPr>
          <p:cNvPr id="5" name="文本框 59"/>
          <p:cNvSpPr txBox="1"/>
          <p:nvPr/>
        </p:nvSpPr>
        <p:spPr>
          <a:xfrm>
            <a:off x="3547275" y="2032710"/>
            <a:ext cx="1757404" cy="523220"/>
          </a:xfrm>
          <a:prstGeom prst="rect">
            <a:avLst/>
          </a:prstGeom>
          <a:noFill/>
        </p:spPr>
        <p:txBody>
          <a:bodyPr wrap="none">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a:defRPr/>
            </a:pPr>
            <a:r>
              <a:rPr lang="en-US" altLang="zh-CN" sz="2800" b="0" i="0" dirty="0">
                <a:latin typeface="Arial" panose="020B0604020202020204" pitchFamily="34" charset="0"/>
                <a:ea typeface="微软雅黑" panose="020B0503020204020204" pitchFamily="34" charset="-122"/>
                <a:cs typeface="Arial" panose="020B0604020202020204" pitchFamily="34" charset="0"/>
              </a:rPr>
              <a:t>Our Team</a:t>
            </a:r>
            <a:endParaRPr lang="zh-CN" altLang="en-US" sz="2800" b="0" i="0" dirty="0">
              <a:latin typeface="Arial" panose="020B0604020202020204" pitchFamily="34" charset="0"/>
              <a:ea typeface="微软雅黑" panose="020B0503020204020204" pitchFamily="34" charset="-122"/>
              <a:cs typeface="Arial" panose="020B0604020202020204" pitchFamily="34" charset="0"/>
            </a:endParaRPr>
          </a:p>
        </p:txBody>
      </p:sp>
      <p:cxnSp>
        <p:nvCxnSpPr>
          <p:cNvPr id="16" name="Straight Connector 13"/>
          <p:cNvCxnSpPr>
            <a:cxnSpLocks noChangeShapeType="1"/>
          </p:cNvCxnSpPr>
          <p:nvPr/>
        </p:nvCxnSpPr>
        <p:spPr bwMode="auto">
          <a:xfrm flipH="1">
            <a:off x="3659558" y="2663029"/>
            <a:ext cx="5867686" cy="0"/>
          </a:xfrm>
          <a:prstGeom prst="line">
            <a:avLst/>
          </a:prstGeom>
          <a:noFill/>
          <a:ln w="19050" cap="sq" algn="ctr">
            <a:solidFill>
              <a:schemeClr val="bg1"/>
            </a:solidFill>
            <a:miter lim="800000"/>
            <a:headEnd type="oval"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spd="slow" p14:dur="1600" advTm="10000">
        <p14:gallery dir="l"/>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250" fill="hold"/>
                                        <p:tgtEl>
                                          <p:spTgt spid="4"/>
                                        </p:tgtEl>
                                        <p:attrNameLst>
                                          <p:attrName>ppt_x</p:attrName>
                                        </p:attrNameLst>
                                      </p:cBhvr>
                                      <p:tavLst>
                                        <p:tav tm="0">
                                          <p:val>
                                            <p:strVal val="0-#ppt_w/2"/>
                                          </p:val>
                                        </p:tav>
                                        <p:tav tm="100000">
                                          <p:val>
                                            <p:strVal val="#ppt_x"/>
                                          </p:val>
                                        </p:tav>
                                      </p:tavLst>
                                    </p:anim>
                                    <p:anim calcmode="lin" valueType="num">
                                      <p:cBhvr additive="base">
                                        <p:cTn id="23" dur="250" fill="hold"/>
                                        <p:tgtEl>
                                          <p:spTgt spid="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250" fill="hold"/>
                                        <p:tgtEl>
                                          <p:spTgt spid="5"/>
                                        </p:tgtEl>
                                        <p:attrNameLst>
                                          <p:attrName>ppt_x</p:attrName>
                                        </p:attrNameLst>
                                      </p:cBhvr>
                                      <p:tavLst>
                                        <p:tav tm="0">
                                          <p:val>
                                            <p:strVal val="0-#ppt_w/2"/>
                                          </p:val>
                                        </p:tav>
                                        <p:tav tm="100000">
                                          <p:val>
                                            <p:strVal val="#ppt_x"/>
                                          </p:val>
                                        </p:tav>
                                      </p:tavLst>
                                    </p:anim>
                                    <p:anim calcmode="lin" valueType="num">
                                      <p:cBhvr additive="base">
                                        <p:cTn id="28" dur="250" fill="hold"/>
                                        <p:tgtEl>
                                          <p:spTgt spid="5"/>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2" presetClass="entr" presetSubtype="8"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250" fill="hold"/>
                                        <p:tgtEl>
                                          <p:spTgt spid="16"/>
                                        </p:tgtEl>
                                        <p:attrNameLst>
                                          <p:attrName>ppt_x</p:attrName>
                                        </p:attrNameLst>
                                      </p:cBhvr>
                                      <p:tavLst>
                                        <p:tav tm="0">
                                          <p:val>
                                            <p:strVal val="0-#ppt_w/2"/>
                                          </p:val>
                                        </p:tav>
                                        <p:tav tm="100000">
                                          <p:val>
                                            <p:strVal val="#ppt_x"/>
                                          </p:val>
                                        </p:tav>
                                      </p:tavLst>
                                    </p:anim>
                                    <p:anim calcmode="lin" valueType="num">
                                      <p:cBhvr additive="base">
                                        <p:cTn id="33" dur="2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3"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V="1">
            <a:off x="7320597" y="3917842"/>
            <a:ext cx="0" cy="560517"/>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320597" y="3924472"/>
            <a:ext cx="506699" cy="0"/>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5580178" y="3917842"/>
            <a:ext cx="8220" cy="560517"/>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073478" y="3924472"/>
            <a:ext cx="506699" cy="0"/>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969517" y="5307797"/>
            <a:ext cx="1" cy="768665"/>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8961988" y="5307797"/>
            <a:ext cx="1" cy="768665"/>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525719" y="4742436"/>
            <a:ext cx="2592288" cy="1034129"/>
          </a:xfrm>
          <a:prstGeom prst="rect">
            <a:avLst/>
          </a:prstGeom>
          <a:noFill/>
        </p:spPr>
        <p:txBody>
          <a:bodyPr wrap="square" lIns="0" tIns="0" rIns="0" bIns="0" rtlCol="0">
            <a:spAutoFit/>
          </a:bodyPr>
          <a:lstStyle/>
          <a:p>
            <a:pPr algn="ctr">
              <a:lnSpc>
                <a:spcPct val="120000"/>
              </a:lnSpc>
            </a:pPr>
            <a:r>
              <a:rPr lang="en-US" altLang="zh-CN" sz="1400" dirty="0">
                <a:latin typeface="Arial" panose="020B0604020202020204" pitchFamily="34" charset="0"/>
                <a:ea typeface="微软雅黑" panose="020B0503020204020204" pitchFamily="34" charset="-122"/>
                <a:cs typeface="+mn-ea"/>
                <a:sym typeface="Arial" panose="020B0604020202020204" pitchFamily="34" charset="0"/>
              </a:rPr>
              <a:t>Mahesh Kumar, Suraj Kumar, </a:t>
            </a:r>
          </a:p>
          <a:p>
            <a:pPr algn="ctr">
              <a:lnSpc>
                <a:spcPct val="120000"/>
              </a:lnSpc>
            </a:pPr>
            <a:r>
              <a:rPr lang="en-US" altLang="zh-CN" sz="1400" dirty="0">
                <a:latin typeface="Arial" panose="020B0604020202020204" pitchFamily="34" charset="0"/>
                <a:ea typeface="微软雅黑" panose="020B0503020204020204" pitchFamily="34" charset="-122"/>
                <a:cs typeface="+mn-ea"/>
                <a:sym typeface="Arial" panose="020B0604020202020204" pitchFamily="34" charset="0"/>
              </a:rPr>
              <a:t>Jagdish Dhawan, Arvind Kumar</a:t>
            </a:r>
          </a:p>
          <a:p>
            <a:pPr algn="ctr">
              <a:lnSpc>
                <a:spcPct val="120000"/>
              </a:lnSpc>
            </a:pPr>
            <a:r>
              <a:rPr lang="en-US" altLang="zh-CN" sz="1400" dirty="0">
                <a:latin typeface="Arial" panose="020B0604020202020204" pitchFamily="34" charset="0"/>
                <a:ea typeface="微软雅黑" panose="020B0503020204020204" pitchFamily="34" charset="-122"/>
                <a:cs typeface="+mn-ea"/>
                <a:sym typeface="Arial" panose="020B0604020202020204" pitchFamily="34" charset="0"/>
              </a:rPr>
              <a:t> &amp; +15 </a:t>
            </a:r>
          </a:p>
          <a:p>
            <a:pPr algn="ctr">
              <a:lnSpc>
                <a:spcPct val="120000"/>
              </a:lnSpc>
            </a:pPr>
            <a:r>
              <a:rPr lang="en-US" altLang="zh-CN" sz="1400" dirty="0">
                <a:latin typeface="Arial" panose="020B0604020202020204" pitchFamily="34" charset="0"/>
                <a:ea typeface="微软雅黑" panose="020B0503020204020204" pitchFamily="34" charset="-122"/>
                <a:cs typeface="+mn-ea"/>
                <a:sym typeface="Arial" panose="020B0604020202020204" pitchFamily="34" charset="0"/>
              </a:rPr>
              <a:t>Fleet Manager</a:t>
            </a:r>
            <a:endParaRPr lang="id-ID" sz="1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9"/>
          <p:cNvSpPr txBox="1"/>
          <p:nvPr/>
        </p:nvSpPr>
        <p:spPr>
          <a:xfrm>
            <a:off x="1171530" y="4899460"/>
            <a:ext cx="2003433" cy="775597"/>
          </a:xfrm>
          <a:prstGeom prst="rect">
            <a:avLst/>
          </a:prstGeom>
          <a:noFill/>
        </p:spPr>
        <p:txBody>
          <a:bodyPr wrap="none" lIns="0" tIns="0" rIns="0" bIns="0" rtlCol="0">
            <a:spAutoFit/>
          </a:bodyPr>
          <a:lstStyle/>
          <a:p>
            <a:pPr algn="ctr">
              <a:lnSpc>
                <a:spcPct val="120000"/>
              </a:lnSpc>
            </a:pPr>
            <a:r>
              <a:rPr lang="en-US" sz="1400" dirty="0">
                <a:latin typeface="Arial" panose="020B0604020202020204" pitchFamily="34" charset="0"/>
                <a:ea typeface="微软雅黑" panose="020B0503020204020204" pitchFamily="34" charset="-122"/>
                <a:cs typeface="+mn-ea"/>
                <a:sym typeface="Arial" panose="020B0604020202020204" pitchFamily="34" charset="0"/>
              </a:rPr>
              <a:t>Bhuri Singh, Vikas Walia</a:t>
            </a:r>
          </a:p>
          <a:p>
            <a:pPr algn="ctr">
              <a:lnSpc>
                <a:spcPct val="120000"/>
              </a:lnSpc>
            </a:pPr>
            <a:r>
              <a:rPr lang="en-US" sz="1400" dirty="0">
                <a:latin typeface="Arial" panose="020B0604020202020204" pitchFamily="34" charset="0"/>
                <a:ea typeface="微软雅黑" panose="020B0503020204020204" pitchFamily="34" charset="-122"/>
                <a:cs typeface="+mn-ea"/>
                <a:sym typeface="Arial" panose="020B0604020202020204" pitchFamily="34" charset="0"/>
              </a:rPr>
              <a:t>&amp; Ramesh Kumar</a:t>
            </a:r>
          </a:p>
          <a:p>
            <a:pPr algn="ctr">
              <a:lnSpc>
                <a:spcPct val="120000"/>
              </a:lnSpc>
            </a:pPr>
            <a:r>
              <a:rPr lang="en-US" sz="1400" dirty="0">
                <a:latin typeface="Arial" panose="020B0604020202020204" pitchFamily="34" charset="0"/>
                <a:ea typeface="微软雅黑" panose="020B0503020204020204" pitchFamily="34" charset="-122"/>
                <a:cs typeface="+mn-ea"/>
                <a:sym typeface="Arial" panose="020B0604020202020204" pitchFamily="34" charset="0"/>
              </a:rPr>
              <a:t>Finance Head</a:t>
            </a:r>
            <a:endParaRPr lang="id-ID" sz="1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21"/>
          <p:cNvSpPr txBox="1"/>
          <p:nvPr/>
        </p:nvSpPr>
        <p:spPr>
          <a:xfrm>
            <a:off x="6153326" y="3375814"/>
            <a:ext cx="322203" cy="553998"/>
          </a:xfrm>
          <a:prstGeom prst="rect">
            <a:avLst/>
          </a:prstGeom>
          <a:noFill/>
        </p:spPr>
        <p:txBody>
          <a:bodyPr wrap="none" lIns="0" tIns="0" rIns="0" bIns="0" rtlCol="0">
            <a:spAutoFit/>
          </a:bodyPr>
          <a:lstStyle/>
          <a:p>
            <a:pPr algn="ctr">
              <a:lnSpc>
                <a:spcPct val="120000"/>
              </a:lnSpc>
            </a:pPr>
            <a:r>
              <a:rPr lang="en-US" altLang="zh-CN" sz="1500" dirty="0">
                <a:latin typeface="Arial" panose="020B0604020202020204" pitchFamily="34" charset="0"/>
                <a:ea typeface="微软雅黑" panose="020B0503020204020204" pitchFamily="34" charset="-122"/>
                <a:cs typeface="+mn-ea"/>
                <a:sym typeface="Arial" panose="020B0604020202020204" pitchFamily="34" charset="0"/>
              </a:rPr>
              <a:t>Anil</a:t>
            </a:r>
          </a:p>
          <a:p>
            <a:pPr algn="ctr">
              <a:lnSpc>
                <a:spcPct val="120000"/>
              </a:lnSpc>
            </a:pPr>
            <a:r>
              <a:rPr lang="en-US" altLang="zh-CN" sz="1500" dirty="0">
                <a:latin typeface="Arial" panose="020B0604020202020204" pitchFamily="34" charset="0"/>
                <a:ea typeface="微软雅黑" panose="020B0503020204020204" pitchFamily="34" charset="-122"/>
                <a:cs typeface="+mn-ea"/>
                <a:sym typeface="Arial" panose="020B0604020202020204" pitchFamily="34" charset="0"/>
              </a:rPr>
              <a:t>VP</a:t>
            </a:r>
          </a:p>
        </p:txBody>
      </p:sp>
      <p:sp>
        <p:nvSpPr>
          <p:cNvPr id="23" name="TextBox 22"/>
          <p:cNvSpPr txBox="1"/>
          <p:nvPr/>
        </p:nvSpPr>
        <p:spPr>
          <a:xfrm>
            <a:off x="3466871" y="3544317"/>
            <a:ext cx="1234312" cy="517065"/>
          </a:xfrm>
          <a:prstGeom prst="rect">
            <a:avLst/>
          </a:prstGeom>
          <a:noFill/>
        </p:spPr>
        <p:txBody>
          <a:bodyPr wrap="none" lIns="0" tIns="0" rIns="0" bIns="0" rtlCol="0">
            <a:spAutoFit/>
          </a:bodyPr>
          <a:lstStyle/>
          <a:p>
            <a:pPr algn="ctr">
              <a:lnSpc>
                <a:spcPct val="120000"/>
              </a:lnSpc>
            </a:pPr>
            <a:r>
              <a:rPr lang="en-US" altLang="zh-CN" sz="1400" dirty="0">
                <a:latin typeface="Arial" panose="020B0604020202020204" pitchFamily="34" charset="0"/>
                <a:ea typeface="微软雅黑" panose="020B0503020204020204" pitchFamily="34" charset="-122"/>
                <a:cs typeface="+mn-ea"/>
                <a:sym typeface="Arial" panose="020B0604020202020204" pitchFamily="34" charset="0"/>
              </a:rPr>
              <a:t>Deepak Kumar</a:t>
            </a:r>
          </a:p>
          <a:p>
            <a:pPr algn="ctr">
              <a:lnSpc>
                <a:spcPct val="120000"/>
              </a:lnSpc>
            </a:pPr>
            <a:r>
              <a:rPr lang="en-US" sz="1400" dirty="0">
                <a:latin typeface="Arial" panose="020B0604020202020204" pitchFamily="34" charset="0"/>
                <a:ea typeface="微软雅黑" panose="020B0503020204020204" pitchFamily="34" charset="-122"/>
                <a:cs typeface="+mn-ea"/>
                <a:sym typeface="Arial" panose="020B0604020202020204" pitchFamily="34" charset="0"/>
              </a:rPr>
              <a:t>NH Ops</a:t>
            </a:r>
            <a:endParaRPr lang="id-ID" sz="1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24"/>
          <p:cNvSpPr txBox="1"/>
          <p:nvPr/>
        </p:nvSpPr>
        <p:spPr>
          <a:xfrm>
            <a:off x="8186840" y="3400301"/>
            <a:ext cx="1210268" cy="528543"/>
          </a:xfrm>
          <a:prstGeom prst="rect">
            <a:avLst/>
          </a:prstGeom>
          <a:noFill/>
        </p:spPr>
        <p:txBody>
          <a:bodyPr wrap="none" lIns="0" tIns="0" rIns="0" bIns="0" rtlCol="0">
            <a:spAutoFit/>
          </a:bodyPr>
          <a:lstStyle/>
          <a:p>
            <a:pPr algn="ctr">
              <a:lnSpc>
                <a:spcPct val="120000"/>
              </a:lnSpc>
            </a:pPr>
            <a:r>
              <a:rPr lang="en-US" altLang="zh-CN" sz="1500" dirty="0">
                <a:latin typeface="Arial" panose="020B0604020202020204" pitchFamily="34" charset="0"/>
                <a:ea typeface="微软雅黑" panose="020B0503020204020204" pitchFamily="34" charset="-122"/>
                <a:cs typeface="+mn-ea"/>
                <a:sym typeface="Arial" panose="020B0604020202020204" pitchFamily="34" charset="0"/>
              </a:rPr>
              <a:t>Sanjay Kumar</a:t>
            </a:r>
          </a:p>
          <a:p>
            <a:pPr algn="ctr">
              <a:lnSpc>
                <a:spcPct val="120000"/>
              </a:lnSpc>
            </a:pPr>
            <a:r>
              <a:rPr lang="en-US" sz="1500" dirty="0">
                <a:latin typeface="Arial" panose="020B0604020202020204" pitchFamily="34" charset="0"/>
                <a:ea typeface="微软雅黑" panose="020B0503020204020204" pitchFamily="34" charset="-122"/>
                <a:cs typeface="+mn-ea"/>
                <a:sym typeface="Arial" panose="020B0604020202020204" pitchFamily="34" charset="0"/>
              </a:rPr>
              <a:t>NH Sales</a:t>
            </a:r>
            <a:endParaRPr lang="id-ID" sz="1500"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8" name="Straight Connector 67"/>
          <p:cNvCxnSpPr/>
          <p:nvPr/>
        </p:nvCxnSpPr>
        <p:spPr>
          <a:xfrm>
            <a:off x="3972804" y="6081152"/>
            <a:ext cx="1100674" cy="0"/>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861313" y="6076462"/>
            <a:ext cx="1100674" cy="0"/>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41" name="Content Placeholder 2"/>
          <p:cNvSpPr txBox="1"/>
          <p:nvPr/>
        </p:nvSpPr>
        <p:spPr>
          <a:xfrm>
            <a:off x="4896644" y="210599"/>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2400" dirty="0">
                <a:ln w="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sym typeface="+mn-lt"/>
              </a:rPr>
              <a:t>Our Team</a:t>
            </a:r>
            <a:endParaRPr lang="zh-CN" altLang="en-US" sz="2400" dirty="0">
              <a:ln w="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sym typeface="+mn-lt"/>
            </a:endParaRPr>
          </a:p>
        </p:txBody>
      </p:sp>
      <p:sp>
        <p:nvSpPr>
          <p:cNvPr id="42" name="Content Placeholder 2"/>
          <p:cNvSpPr txBox="1"/>
          <p:nvPr/>
        </p:nvSpPr>
        <p:spPr>
          <a:xfrm>
            <a:off x="671918" y="626262"/>
            <a:ext cx="11305256"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en-US" altLang="zh-CN" sz="1800" b="1" dirty="0">
                <a:latin typeface="Arial" panose="020B0604020202020204" pitchFamily="34" charset="0"/>
                <a:ea typeface="微软雅黑" panose="020B0503020204020204" pitchFamily="34" charset="-122"/>
                <a:cs typeface="Arial" panose="020B0604020202020204" pitchFamily="34" charset="0"/>
                <a:sym typeface="+mn-lt"/>
              </a:rPr>
              <a:t>Mr. Sunil Kumar</a:t>
            </a:r>
            <a:r>
              <a:rPr lang="en-US" altLang="zh-CN" sz="1800" dirty="0">
                <a:latin typeface="Arial" panose="020B0604020202020204" pitchFamily="34" charset="0"/>
                <a:ea typeface="微软雅黑" panose="020B0503020204020204" pitchFamily="34" charset="-122"/>
                <a:cs typeface="Arial" panose="020B0604020202020204" pitchFamily="34" charset="0"/>
                <a:sym typeface="+mn-lt"/>
              </a:rPr>
              <a:t>, who is the company proprietor, has an experience of 18 years of successfully managing</a:t>
            </a:r>
          </a:p>
          <a:p>
            <a:pPr algn="just">
              <a:spcBef>
                <a:spcPts val="0"/>
              </a:spcBef>
              <a:spcAft>
                <a:spcPts val="0"/>
              </a:spcAft>
            </a:pPr>
            <a:r>
              <a:rPr lang="en-US" altLang="zh-CN" sz="1800" dirty="0">
                <a:latin typeface="Arial" panose="020B0604020202020204" pitchFamily="34" charset="0"/>
                <a:ea typeface="微软雅黑" panose="020B0503020204020204" pitchFamily="34" charset="-122"/>
                <a:cs typeface="Arial" panose="020B0604020202020204" pitchFamily="34" charset="0"/>
                <a:sym typeface="+mn-lt"/>
              </a:rPr>
              <a:t>the business of transport services.</a:t>
            </a:r>
          </a:p>
          <a:p>
            <a:pPr algn="just">
              <a:spcBef>
                <a:spcPts val="0"/>
              </a:spcBef>
              <a:spcAft>
                <a:spcPts val="0"/>
              </a:spcAft>
            </a:pPr>
            <a:endParaRPr lang="en-US" altLang="zh-CN" sz="800" dirty="0">
              <a:latin typeface="Arial" panose="020B0604020202020204" pitchFamily="34" charset="0"/>
              <a:ea typeface="微软雅黑" panose="020B0503020204020204" pitchFamily="34" charset="-122"/>
              <a:cs typeface="Arial" panose="020B0604020202020204" pitchFamily="34" charset="0"/>
              <a:sym typeface="+mn-lt"/>
            </a:endParaRPr>
          </a:p>
          <a:p>
            <a:pPr algn="just">
              <a:spcBef>
                <a:spcPts val="0"/>
              </a:spcBef>
              <a:spcAft>
                <a:spcPts val="0"/>
              </a:spcAft>
            </a:pPr>
            <a:r>
              <a:rPr lang="en-US" altLang="zh-CN" sz="1800" b="1" dirty="0">
                <a:latin typeface="Arial" panose="020B0604020202020204" pitchFamily="34" charset="0"/>
                <a:ea typeface="微软雅黑" panose="020B0503020204020204" pitchFamily="34" charset="-122"/>
                <a:cs typeface="Arial" panose="020B0604020202020204" pitchFamily="34" charset="0"/>
                <a:sym typeface="+mn-lt"/>
              </a:rPr>
              <a:t>From Owner’s Vision</a:t>
            </a:r>
            <a:r>
              <a:rPr lang="en-US" altLang="zh-CN" sz="1800" dirty="0">
                <a:latin typeface="Arial" panose="020B0604020202020204" pitchFamily="34" charset="0"/>
                <a:ea typeface="微软雅黑" panose="020B0503020204020204" pitchFamily="34" charset="-122"/>
                <a:cs typeface="Arial" panose="020B0604020202020204" pitchFamily="34" charset="0"/>
                <a:sym typeface="+mn-lt"/>
              </a:rPr>
              <a:t>: The most valuable of all talents is that we as a team, highly prompt in our response and dedicated professional services, which has earned a reputation as one of the best and most efficient travel operations in Delhi NCR areas by the clients’ partners.</a:t>
            </a:r>
          </a:p>
        </p:txBody>
      </p:sp>
      <p:pic>
        <p:nvPicPr>
          <p:cNvPr id="5" name="Picture 4" descr="A group of people in suits&#10;&#10;Description automatically generated">
            <a:extLst>
              <a:ext uri="{FF2B5EF4-FFF2-40B4-BE49-F238E27FC236}">
                <a16:creationId xmlns:a16="http://schemas.microsoft.com/office/drawing/2014/main" id="{ED925BB8-F75A-DC3A-FC39-FE90FCF168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2549" y="4320596"/>
            <a:ext cx="3112979" cy="2504695"/>
          </a:xfrm>
          <a:prstGeom prst="rect">
            <a:avLst/>
          </a:prstGeom>
        </p:spPr>
      </p:pic>
      <p:pic>
        <p:nvPicPr>
          <p:cNvPr id="6" name="Picture 5" descr="A person with a beard and mustache&#10;&#10;Description automatically generated">
            <a:extLst>
              <a:ext uri="{FF2B5EF4-FFF2-40B4-BE49-F238E27FC236}">
                <a16:creationId xmlns:a16="http://schemas.microsoft.com/office/drawing/2014/main" id="{0B6D00D0-EBE2-54E1-884F-B740091C02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0782" y="2298516"/>
            <a:ext cx="1279865" cy="1029777"/>
          </a:xfrm>
          <a:prstGeom prst="rect">
            <a:avLst/>
          </a:prstGeom>
        </p:spPr>
      </p:pic>
      <p:pic>
        <p:nvPicPr>
          <p:cNvPr id="14" name="Picture 13" descr="A person with a beard and mustache&#10;&#10;Description automatically generated">
            <a:extLst>
              <a:ext uri="{FF2B5EF4-FFF2-40B4-BE49-F238E27FC236}">
                <a16:creationId xmlns:a16="http://schemas.microsoft.com/office/drawing/2014/main" id="{8907552A-AD5D-CF64-7E52-8445419300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14041" y="3546380"/>
            <a:ext cx="1339870" cy="1078057"/>
          </a:xfrm>
          <a:prstGeom prst="rect">
            <a:avLst/>
          </a:prstGeom>
        </p:spPr>
      </p:pic>
      <p:pic>
        <p:nvPicPr>
          <p:cNvPr id="19" name="Picture 18" descr="A person in a suit and tie&#10;&#10;Description automatically generated">
            <a:extLst>
              <a:ext uri="{FF2B5EF4-FFF2-40B4-BE49-F238E27FC236}">
                <a16:creationId xmlns:a16="http://schemas.microsoft.com/office/drawing/2014/main" id="{72A6807E-8068-4F27-7ECE-62E1634E415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32831" y="3651296"/>
            <a:ext cx="1388466" cy="1117157"/>
          </a:xfrm>
          <a:prstGeom prst="rect">
            <a:avLst/>
          </a:prstGeom>
        </p:spPr>
      </p:pic>
      <p:pic>
        <p:nvPicPr>
          <p:cNvPr id="21" name="Picture 20" descr="A person in a suit and tie&#10;&#10;Description automatically generated">
            <a:extLst>
              <a:ext uri="{FF2B5EF4-FFF2-40B4-BE49-F238E27FC236}">
                <a16:creationId xmlns:a16="http://schemas.microsoft.com/office/drawing/2014/main" id="{34F73F6B-D863-6CCB-6413-124EFFFC1D3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66162" y="2299431"/>
            <a:ext cx="1242886" cy="1000024"/>
          </a:xfrm>
          <a:prstGeom prst="rect">
            <a:avLst/>
          </a:prstGeom>
        </p:spPr>
      </p:pic>
      <p:pic>
        <p:nvPicPr>
          <p:cNvPr id="24" name="Picture 23" descr="A person in a suit and tie&#10;&#10;Description automatically generated">
            <a:extLst>
              <a:ext uri="{FF2B5EF4-FFF2-40B4-BE49-F238E27FC236}">
                <a16:creationId xmlns:a16="http://schemas.microsoft.com/office/drawing/2014/main" id="{EDA52244-CB06-564E-D785-4914BC6068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46507" y="2389631"/>
            <a:ext cx="1331692" cy="10714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right)">
                                      <p:cBhvr>
                                        <p:cTn id="31" dur="500"/>
                                        <p:tgtEl>
                                          <p:spTgt spid="8"/>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500"/>
                                        <p:tgtEl>
                                          <p:spTgt spid="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up)">
                                      <p:cBhvr>
                                        <p:cTn id="47" dur="500"/>
                                        <p:tgtEl>
                                          <p:spTgt spid="11"/>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up)">
                                      <p:cBhvr>
                                        <p:cTn id="63" dur="500"/>
                                        <p:tgtEl>
                                          <p:spTgt spid="12"/>
                                        </p:tgtEl>
                                      </p:cBhvr>
                                    </p:animEffect>
                                  </p:childTnLst>
                                </p:cTn>
                              </p:par>
                            </p:childTnLst>
                          </p:cTn>
                        </p:par>
                        <p:par>
                          <p:cTn id="64" fill="hold">
                            <p:stCondLst>
                              <p:cond delay="7500"/>
                            </p:stCondLst>
                            <p:childTnLst>
                              <p:par>
                                <p:cTn id="65" presetID="22" presetClass="entr" presetSubtype="2" fill="hold" nodeType="after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wipe(right)">
                                      <p:cBhvr>
                                        <p:cTn id="67" dur="500"/>
                                        <p:tgtEl>
                                          <p:spTgt spid="73"/>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500"/>
                                        <p:tgtEl>
                                          <p:spTgt spid="18"/>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2" grpId="0"/>
      <p:bldP spid="23"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tanding next to a car&#10;&#10;Description automatically generated">
            <a:extLst>
              <a:ext uri="{FF2B5EF4-FFF2-40B4-BE49-F238E27FC236}">
                <a16:creationId xmlns:a16="http://schemas.microsoft.com/office/drawing/2014/main" id="{B4F67715-B83F-FFEF-068E-3D60DB4D6511}"/>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4078" t="9060" r="7885" b="3985"/>
          <a:stretch/>
        </p:blipFill>
        <p:spPr>
          <a:xfrm>
            <a:off x="2634742" y="607967"/>
            <a:ext cx="8243192" cy="5240606"/>
          </a:xfrm>
          <a:prstGeom prst="rect">
            <a:avLst/>
          </a:prstGeom>
        </p:spPr>
      </p:pic>
      <p:sp>
        <p:nvSpPr>
          <p:cNvPr id="17" name="TextBox 16"/>
          <p:cNvSpPr txBox="1"/>
          <p:nvPr/>
        </p:nvSpPr>
        <p:spPr>
          <a:xfrm>
            <a:off x="2430619" y="5460657"/>
            <a:ext cx="2414580" cy="1107996"/>
          </a:xfrm>
          <a:prstGeom prst="rect">
            <a:avLst/>
          </a:prstGeom>
          <a:noFill/>
        </p:spPr>
        <p:txBody>
          <a:bodyPr wrap="square" lIns="0" tIns="0" rIns="0" bIns="0" rtlCol="0">
            <a:spAutoFit/>
          </a:bodyPr>
          <a:lstStyle/>
          <a:p>
            <a:pPr algn="ctr">
              <a:lnSpc>
                <a:spcPct val="120000"/>
              </a:lnSpc>
              <a:defRPr/>
            </a:pPr>
            <a:r>
              <a:rPr lang="en-US" altLang="zh-CN" sz="1200" b="1" dirty="0">
                <a:latin typeface="Arial" panose="020B0604020202020204" pitchFamily="34" charset="0"/>
                <a:ea typeface="微软雅黑" panose="020B0503020204020204" pitchFamily="34" charset="-122"/>
                <a:sym typeface="Arial" panose="020B0604020202020204" pitchFamily="34" charset="0"/>
              </a:rPr>
              <a:t>Add1: 239/18, Shanti Nagar, Gurgaon, Haryana – 122001</a:t>
            </a:r>
          </a:p>
          <a:p>
            <a:pPr algn="ctr">
              <a:lnSpc>
                <a:spcPct val="120000"/>
              </a:lnSpc>
              <a:defRPr/>
            </a:pPr>
            <a:endParaRPr lang="en-US" altLang="zh-CN" sz="1200" b="1" dirty="0">
              <a:latin typeface="Arial" panose="020B0604020202020204" pitchFamily="34" charset="0"/>
              <a:ea typeface="微软雅黑" panose="020B0503020204020204" pitchFamily="34" charset="-122"/>
              <a:sym typeface="Arial" panose="020B0604020202020204" pitchFamily="34" charset="0"/>
            </a:endParaRPr>
          </a:p>
          <a:p>
            <a:pPr algn="ctr">
              <a:lnSpc>
                <a:spcPct val="120000"/>
              </a:lnSpc>
              <a:defRPr/>
            </a:pPr>
            <a:r>
              <a:rPr lang="en-US" altLang="zh-CN" sz="1200" b="1" dirty="0">
                <a:latin typeface="Arial" panose="020B0604020202020204" pitchFamily="34" charset="0"/>
                <a:ea typeface="微软雅黑" panose="020B0503020204020204" pitchFamily="34" charset="-122"/>
                <a:sym typeface="Arial" panose="020B0604020202020204" pitchFamily="34" charset="0"/>
              </a:rPr>
              <a:t>Add2: F-17/4, 4</a:t>
            </a:r>
            <a:r>
              <a:rPr lang="en-US" altLang="zh-CN" sz="1200" b="1" baseline="30000" dirty="0">
                <a:latin typeface="Arial" panose="020B0604020202020204" pitchFamily="34" charset="0"/>
                <a:ea typeface="微软雅黑" panose="020B0503020204020204" pitchFamily="34" charset="-122"/>
                <a:sym typeface="Arial" panose="020B0604020202020204" pitchFamily="34" charset="0"/>
              </a:rPr>
              <a:t>th</a:t>
            </a:r>
            <a:r>
              <a:rPr lang="en-US" altLang="zh-CN" sz="1200" b="1" dirty="0">
                <a:latin typeface="Arial" panose="020B0604020202020204" pitchFamily="34" charset="0"/>
                <a:ea typeface="微软雅黑" panose="020B0503020204020204" pitchFamily="34" charset="-122"/>
                <a:sym typeface="Arial" panose="020B0604020202020204" pitchFamily="34" charset="0"/>
              </a:rPr>
              <a:t> Floor, DLF Phase-1, Gurgaon 122002</a:t>
            </a:r>
          </a:p>
        </p:txBody>
      </p:sp>
      <p:sp>
        <p:nvSpPr>
          <p:cNvPr id="18" name="TextBox 17"/>
          <p:cNvSpPr txBox="1"/>
          <p:nvPr/>
        </p:nvSpPr>
        <p:spPr>
          <a:xfrm>
            <a:off x="5005152" y="5636149"/>
            <a:ext cx="3008399" cy="644472"/>
          </a:xfrm>
          <a:prstGeom prst="rect">
            <a:avLst/>
          </a:prstGeom>
          <a:noFill/>
        </p:spPr>
        <p:txBody>
          <a:bodyPr wrap="square" lIns="0" tIns="0" rIns="0" bIns="0" rtlCol="0">
            <a:spAutoFit/>
          </a:bodyPr>
          <a:lstStyle/>
          <a:p>
            <a:pPr algn="ctr">
              <a:lnSpc>
                <a:spcPct val="120000"/>
              </a:lnSpc>
              <a:defRPr/>
            </a:pPr>
            <a:r>
              <a:rPr lang="en-US" altLang="zh-CN" sz="1200" b="1" dirty="0">
                <a:latin typeface="Arial" panose="020B0604020202020204" pitchFamily="34" charset="0"/>
                <a:ea typeface="微软雅黑" panose="020B0503020204020204" pitchFamily="34" charset="-122"/>
                <a:sym typeface="Arial" panose="020B0604020202020204" pitchFamily="34" charset="0"/>
              </a:rPr>
              <a:t>510, A Block, Carlton Towers, 19</a:t>
            </a:r>
            <a:r>
              <a:rPr lang="en-US" altLang="zh-CN" sz="1200" b="1" baseline="30000" dirty="0">
                <a:latin typeface="Arial" panose="020B0604020202020204" pitchFamily="34" charset="0"/>
                <a:ea typeface="微软雅黑" panose="020B0503020204020204" pitchFamily="34" charset="-122"/>
                <a:sym typeface="Arial" panose="020B0604020202020204" pitchFamily="34" charset="0"/>
              </a:rPr>
              <a:t>th</a:t>
            </a:r>
            <a:r>
              <a:rPr lang="en-US" altLang="zh-CN" sz="1200" b="1" dirty="0">
                <a:latin typeface="Arial" panose="020B0604020202020204" pitchFamily="34" charset="0"/>
                <a:ea typeface="微软雅黑" panose="020B0503020204020204" pitchFamily="34" charset="-122"/>
                <a:sym typeface="Arial" panose="020B0604020202020204" pitchFamily="34" charset="0"/>
              </a:rPr>
              <a:t> </a:t>
            </a:r>
          </a:p>
          <a:p>
            <a:pPr algn="ctr">
              <a:lnSpc>
                <a:spcPct val="120000"/>
              </a:lnSpc>
              <a:defRPr/>
            </a:pPr>
            <a:r>
              <a:rPr lang="en-US" altLang="zh-CN" sz="1200" b="1" dirty="0">
                <a:latin typeface="Arial" panose="020B0604020202020204" pitchFamily="34" charset="0"/>
                <a:ea typeface="微软雅黑" panose="020B0503020204020204" pitchFamily="34" charset="-122"/>
                <a:sym typeface="Arial" panose="020B0604020202020204" pitchFamily="34" charset="0"/>
              </a:rPr>
              <a:t>Main Rd., HAL 2</a:t>
            </a:r>
            <a:r>
              <a:rPr lang="en-US" altLang="zh-CN" sz="1200" b="1" baseline="30000" dirty="0">
                <a:latin typeface="Arial" panose="020B0604020202020204" pitchFamily="34" charset="0"/>
                <a:ea typeface="微软雅黑" panose="020B0503020204020204" pitchFamily="34" charset="-122"/>
                <a:sym typeface="Arial" panose="020B0604020202020204" pitchFamily="34" charset="0"/>
              </a:rPr>
              <a:t>nd</a:t>
            </a:r>
            <a:r>
              <a:rPr lang="en-US" altLang="zh-CN" sz="1200" b="1" dirty="0">
                <a:latin typeface="Arial" panose="020B0604020202020204" pitchFamily="34" charset="0"/>
                <a:ea typeface="微软雅黑" panose="020B0503020204020204" pitchFamily="34" charset="-122"/>
                <a:sym typeface="Arial" panose="020B0604020202020204" pitchFamily="34" charset="0"/>
              </a:rPr>
              <a:t> Stage, Kodihalli,</a:t>
            </a:r>
          </a:p>
          <a:p>
            <a:pPr algn="ctr">
              <a:lnSpc>
                <a:spcPct val="120000"/>
              </a:lnSpc>
              <a:defRPr/>
            </a:pPr>
            <a:r>
              <a:rPr lang="en-US" altLang="zh-CN" sz="1200" b="1" dirty="0">
                <a:latin typeface="Arial" panose="020B0604020202020204" pitchFamily="34" charset="0"/>
                <a:ea typeface="微软雅黑" panose="020B0503020204020204" pitchFamily="34" charset="-122"/>
                <a:sym typeface="Arial" panose="020B0604020202020204" pitchFamily="34" charset="0"/>
              </a:rPr>
              <a:t>Bangaluru, Karnataka - 560008</a:t>
            </a:r>
          </a:p>
        </p:txBody>
      </p:sp>
      <p:sp>
        <p:nvSpPr>
          <p:cNvPr id="19" name="TextBox 18"/>
          <p:cNvSpPr txBox="1"/>
          <p:nvPr/>
        </p:nvSpPr>
        <p:spPr>
          <a:xfrm>
            <a:off x="8157567" y="5693407"/>
            <a:ext cx="2576351" cy="443198"/>
          </a:xfrm>
          <a:prstGeom prst="rect">
            <a:avLst/>
          </a:prstGeom>
          <a:noFill/>
        </p:spPr>
        <p:txBody>
          <a:bodyPr wrap="square" lIns="0" tIns="0" rIns="0" bIns="0" rtlCol="0">
            <a:spAutoFit/>
          </a:bodyPr>
          <a:lstStyle/>
          <a:p>
            <a:pPr algn="ctr">
              <a:lnSpc>
                <a:spcPct val="120000"/>
              </a:lnSpc>
              <a:defRPr/>
            </a:pPr>
            <a:r>
              <a:rPr lang="en-US" altLang="zh-CN" sz="1200" b="1" dirty="0">
                <a:latin typeface="Arial" panose="020B0604020202020204" pitchFamily="34" charset="0"/>
                <a:ea typeface="微软雅黑" panose="020B0503020204020204" pitchFamily="34" charset="-122"/>
                <a:sym typeface="Arial" panose="020B0604020202020204" pitchFamily="34" charset="0"/>
              </a:rPr>
              <a:t>F-311, Mega Center, Magarpatta, </a:t>
            </a:r>
          </a:p>
          <a:p>
            <a:pPr algn="ctr">
              <a:lnSpc>
                <a:spcPct val="120000"/>
              </a:lnSpc>
              <a:defRPr/>
            </a:pPr>
            <a:r>
              <a:rPr lang="en-US" altLang="zh-CN" sz="1200" b="1" dirty="0">
                <a:latin typeface="Arial" panose="020B0604020202020204" pitchFamily="34" charset="0"/>
                <a:ea typeface="微软雅黑" panose="020B0503020204020204" pitchFamily="34" charset="-122"/>
                <a:sym typeface="Arial" panose="020B0604020202020204" pitchFamily="34" charset="0"/>
              </a:rPr>
              <a:t>Pune - 411028</a:t>
            </a:r>
          </a:p>
        </p:txBody>
      </p:sp>
      <p:grpSp>
        <p:nvGrpSpPr>
          <p:cNvPr id="2" name="组合 1"/>
          <p:cNvGrpSpPr/>
          <p:nvPr/>
        </p:nvGrpSpPr>
        <p:grpSpPr>
          <a:xfrm>
            <a:off x="2190750" y="2557707"/>
            <a:ext cx="8687184" cy="2883693"/>
            <a:chOff x="1167355" y="1217191"/>
            <a:chExt cx="6892537" cy="2300813"/>
          </a:xfrm>
        </p:grpSpPr>
        <p:sp>
          <p:nvSpPr>
            <p:cNvPr id="6" name="Freeform 4"/>
            <p:cNvSpPr/>
            <p:nvPr/>
          </p:nvSpPr>
          <p:spPr bwMode="auto">
            <a:xfrm>
              <a:off x="1167355" y="1217191"/>
              <a:ext cx="4406472" cy="2300813"/>
            </a:xfrm>
            <a:custGeom>
              <a:avLst/>
              <a:gdLst/>
              <a:ahLst/>
              <a:cxnLst>
                <a:cxn ang="0">
                  <a:pos x="1558" y="337"/>
                </a:cxn>
                <a:cxn ang="0">
                  <a:pos x="1221" y="0"/>
                </a:cxn>
                <a:cxn ang="0">
                  <a:pos x="407" y="814"/>
                </a:cxn>
                <a:cxn ang="0">
                  <a:pos x="0" y="407"/>
                </a:cxn>
                <a:cxn ang="0">
                  <a:pos x="402" y="5"/>
                </a:cxn>
                <a:cxn ang="0">
                  <a:pos x="734" y="337"/>
                </a:cxn>
              </a:cxnLst>
              <a:rect l="0" t="0" r="r" b="b"/>
              <a:pathLst>
                <a:path w="1558" h="814">
                  <a:moveTo>
                    <a:pt x="1558" y="337"/>
                  </a:moveTo>
                  <a:lnTo>
                    <a:pt x="1221" y="0"/>
                  </a:lnTo>
                  <a:lnTo>
                    <a:pt x="407" y="814"/>
                  </a:lnTo>
                  <a:lnTo>
                    <a:pt x="0" y="407"/>
                  </a:lnTo>
                  <a:lnTo>
                    <a:pt x="402" y="5"/>
                  </a:lnTo>
                  <a:lnTo>
                    <a:pt x="734" y="337"/>
                  </a:lnTo>
                </a:path>
              </a:pathLst>
            </a:custGeom>
            <a:noFill/>
            <a:ln w="25400" cap="flat" cmpd="sng">
              <a:solidFill>
                <a:schemeClr val="accent1"/>
              </a:solidFill>
              <a:prstDash val="solid"/>
              <a:round/>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145540">
                <a:lnSpc>
                  <a:spcPct val="120000"/>
                </a:lnSpc>
                <a:defRPr/>
              </a:pP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5"/>
            <p:cNvSpPr/>
            <p:nvPr/>
          </p:nvSpPr>
          <p:spPr bwMode="auto">
            <a:xfrm flipH="1" flipV="1">
              <a:off x="3653420" y="1217191"/>
              <a:ext cx="4406472" cy="2300813"/>
            </a:xfrm>
            <a:custGeom>
              <a:avLst/>
              <a:gdLst/>
              <a:ahLst/>
              <a:cxnLst>
                <a:cxn ang="0">
                  <a:pos x="1558" y="337"/>
                </a:cxn>
                <a:cxn ang="0">
                  <a:pos x="1221" y="0"/>
                </a:cxn>
                <a:cxn ang="0">
                  <a:pos x="407" y="814"/>
                </a:cxn>
                <a:cxn ang="0">
                  <a:pos x="0" y="407"/>
                </a:cxn>
                <a:cxn ang="0">
                  <a:pos x="402" y="5"/>
                </a:cxn>
                <a:cxn ang="0">
                  <a:pos x="734" y="337"/>
                </a:cxn>
              </a:cxnLst>
              <a:rect l="0" t="0" r="r" b="b"/>
              <a:pathLst>
                <a:path w="1558" h="814">
                  <a:moveTo>
                    <a:pt x="1558" y="337"/>
                  </a:moveTo>
                  <a:lnTo>
                    <a:pt x="1221" y="0"/>
                  </a:lnTo>
                  <a:lnTo>
                    <a:pt x="407" y="814"/>
                  </a:lnTo>
                  <a:lnTo>
                    <a:pt x="0" y="407"/>
                  </a:lnTo>
                  <a:lnTo>
                    <a:pt x="402" y="5"/>
                  </a:lnTo>
                  <a:lnTo>
                    <a:pt x="734" y="337"/>
                  </a:lnTo>
                </a:path>
              </a:pathLst>
            </a:custGeom>
            <a:noFill/>
            <a:ln w="25400" cap="flat" cmpd="sng">
              <a:solidFill>
                <a:schemeClr val="accent2"/>
              </a:solidFill>
              <a:prstDash val="solid"/>
              <a:round/>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145540">
                <a:lnSpc>
                  <a:spcPct val="120000"/>
                </a:lnSpc>
                <a:defRPr/>
              </a:pP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6"/>
            <p:cNvSpPr>
              <a:spLocks noChangeArrowheads="1"/>
            </p:cNvSpPr>
            <p:nvPr/>
          </p:nvSpPr>
          <p:spPr bwMode="auto">
            <a:xfrm rot="18900000">
              <a:off x="1723577" y="1817977"/>
              <a:ext cx="1104193" cy="1104192"/>
            </a:xfrm>
            <a:prstGeom prst="rect">
              <a:avLst/>
            </a:prstGeom>
            <a:solidFill>
              <a:schemeClr val="accent1"/>
            </a:solidFill>
            <a:ln w="6350">
              <a:solidFill>
                <a:schemeClr val="bg1"/>
              </a:solid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145540">
                <a:lnSpc>
                  <a:spcPct val="120000"/>
                </a:lnSpc>
                <a:defRPr/>
              </a:pP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7"/>
            <p:cNvSpPr>
              <a:spLocks noChangeArrowheads="1"/>
            </p:cNvSpPr>
            <p:nvPr/>
          </p:nvSpPr>
          <p:spPr bwMode="auto">
            <a:xfrm rot="18900000">
              <a:off x="4055751" y="1817977"/>
              <a:ext cx="1104192" cy="1104192"/>
            </a:xfrm>
            <a:prstGeom prst="rect">
              <a:avLst/>
            </a:prstGeom>
            <a:solidFill>
              <a:schemeClr val="accent2"/>
            </a:solidFill>
            <a:ln w="6350">
              <a:solidFill>
                <a:schemeClr val="bg1"/>
              </a:solid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145540">
                <a:lnSpc>
                  <a:spcPct val="120000"/>
                </a:lnSpc>
                <a:defRPr/>
              </a:pP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10" name="Rectangle 8"/>
            <p:cNvSpPr>
              <a:spLocks noChangeArrowheads="1"/>
            </p:cNvSpPr>
            <p:nvPr/>
          </p:nvSpPr>
          <p:spPr bwMode="auto">
            <a:xfrm rot="18900000">
              <a:off x="6366467" y="1817977"/>
              <a:ext cx="1104192" cy="1104192"/>
            </a:xfrm>
            <a:prstGeom prst="rect">
              <a:avLst/>
            </a:prstGeom>
            <a:solidFill>
              <a:schemeClr val="accent4"/>
            </a:solidFill>
            <a:ln w="6350">
              <a:solidFill>
                <a:schemeClr val="bg1"/>
              </a:solid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145540">
                <a:lnSpc>
                  <a:spcPct val="120000"/>
                </a:lnSpc>
                <a:defRPr/>
              </a:pP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9"/>
            <p:cNvSpPr>
              <a:spLocks noChangeArrowheads="1"/>
            </p:cNvSpPr>
            <p:nvPr/>
          </p:nvSpPr>
          <p:spPr bwMode="auto">
            <a:xfrm rot="18900000">
              <a:off x="2167565" y="1756908"/>
              <a:ext cx="207964" cy="207964"/>
            </a:xfrm>
            <a:prstGeom prst="rect">
              <a:avLst/>
            </a:prstGeom>
            <a:solidFill>
              <a:srgbClr val="FFFFFF"/>
            </a:solidFill>
            <a:ln w="6350">
              <a:no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145540">
                <a:lnSpc>
                  <a:spcPct val="120000"/>
                </a:lnSpc>
                <a:defRPr/>
              </a:pP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12" name="Rectangle 10"/>
            <p:cNvSpPr>
              <a:spLocks noChangeArrowheads="1"/>
            </p:cNvSpPr>
            <p:nvPr/>
          </p:nvSpPr>
          <p:spPr bwMode="auto">
            <a:xfrm rot="18900000">
              <a:off x="4499738" y="1756908"/>
              <a:ext cx="207964" cy="207964"/>
            </a:xfrm>
            <a:prstGeom prst="rect">
              <a:avLst/>
            </a:prstGeom>
            <a:solidFill>
              <a:srgbClr val="FFFFFF"/>
            </a:solidFill>
            <a:ln w="6350">
              <a:no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145540">
                <a:lnSpc>
                  <a:spcPct val="120000"/>
                </a:lnSpc>
                <a:defRPr/>
              </a:pP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13" name="Rectangle 11"/>
            <p:cNvSpPr>
              <a:spLocks noChangeArrowheads="1"/>
            </p:cNvSpPr>
            <p:nvPr/>
          </p:nvSpPr>
          <p:spPr bwMode="auto">
            <a:xfrm rot="18900000">
              <a:off x="6810454" y="1756908"/>
              <a:ext cx="207964" cy="207964"/>
            </a:xfrm>
            <a:prstGeom prst="rect">
              <a:avLst/>
            </a:prstGeom>
            <a:solidFill>
              <a:srgbClr val="FFFFFF"/>
            </a:solidFill>
            <a:ln w="6350">
              <a:no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145540">
                <a:lnSpc>
                  <a:spcPct val="120000"/>
                </a:lnSpc>
                <a:defRPr/>
              </a:pP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14" name="Text Box 15"/>
            <p:cNvSpPr txBox="1">
              <a:spLocks noChangeArrowheads="1"/>
            </p:cNvSpPr>
            <p:nvPr/>
          </p:nvSpPr>
          <p:spPr bwMode="auto">
            <a:xfrm>
              <a:off x="2218696" y="1769718"/>
              <a:ext cx="79297" cy="187295"/>
            </a:xfrm>
            <a:prstGeom prst="rect">
              <a:avLst/>
            </a:prstGeom>
            <a:noFill/>
            <a:ln w="6350">
              <a:noFill/>
              <a:miter lim="800000"/>
            </a:ln>
            <a:effectLst/>
          </p:spPr>
          <p:txBody>
            <a:bodyPr wrap="none" lIns="0" tIns="0" rIns="0" bIns="0" anchor="ctr">
              <a:spAutoFit/>
            </a:bodyP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145540">
                <a:lnSpc>
                  <a:spcPct val="120000"/>
                </a:lnSpc>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1</a:t>
              </a:r>
            </a:p>
          </p:txBody>
        </p:sp>
        <p:sp>
          <p:nvSpPr>
            <p:cNvPr id="15" name="Text Box 16"/>
            <p:cNvSpPr txBox="1">
              <a:spLocks noChangeArrowheads="1"/>
            </p:cNvSpPr>
            <p:nvPr/>
          </p:nvSpPr>
          <p:spPr bwMode="auto">
            <a:xfrm>
              <a:off x="4552517" y="1786760"/>
              <a:ext cx="79297" cy="187295"/>
            </a:xfrm>
            <a:prstGeom prst="rect">
              <a:avLst/>
            </a:prstGeom>
            <a:noFill/>
            <a:ln w="6350">
              <a:noFill/>
              <a:miter lim="800000"/>
            </a:ln>
            <a:effectLst/>
          </p:spPr>
          <p:txBody>
            <a:bodyPr wrap="none" lIns="0" tIns="0" rIns="0" bIns="0" anchor="t" anchorCtr="0">
              <a:spAutoFit/>
            </a:bodyPr>
            <a:lstStyle>
              <a:defPPr>
                <a:defRPr lang="zh-CN"/>
              </a:defPPr>
              <a:lvl1pPr marR="0" lvl="0" indent="0" algn="ctr" eaLnBrk="0" fontAlgn="base" hangingPunct="0">
                <a:lnSpc>
                  <a:spcPct val="100000"/>
                </a:lnSpc>
                <a:spcBef>
                  <a:spcPct val="0"/>
                </a:spcBef>
                <a:spcAft>
                  <a:spcPct val="0"/>
                </a:spcAft>
                <a:buClrTx/>
                <a:buSzTx/>
                <a:buFontTx/>
                <a:buNone/>
                <a:defRPr kumimoji="0" sz="1300" b="1" i="0" u="none" strike="noStrike" cap="none" spc="0" normalizeH="0" baseline="0">
                  <a:ln>
                    <a:noFill/>
                  </a:ln>
                  <a:solidFill>
                    <a:srgbClr val="000000"/>
                  </a:solidFill>
                  <a:effectLst/>
                  <a:uLnTx/>
                  <a:uFillTx/>
                  <a:latin typeface="Arial Black" panose="020B0A04020102020204" pitchFamily="34" charset="0"/>
                  <a:ea typeface="微软雅黑" panose="020B0503020204020204" pitchFamily="34" charset="-122"/>
                </a:defRPr>
              </a:lvl1pPr>
              <a:lvl2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2pPr>
              <a:lvl3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3pPr>
              <a:lvl4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4pPr>
              <a:lvl5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5pPr>
              <a:lvl6pPr>
                <a:defRPr sz="1300" b="1">
                  <a:solidFill>
                    <a:srgbClr val="000000"/>
                  </a:solidFill>
                  <a:latin typeface="Arial" panose="020B0604020202020204" pitchFamily="34" charset="0"/>
                  <a:ea typeface="宋体" panose="02010600030101010101" pitchFamily="2" charset="-122"/>
                </a:defRPr>
              </a:lvl6pPr>
              <a:lvl7pPr>
                <a:defRPr sz="1300" b="1">
                  <a:solidFill>
                    <a:srgbClr val="000000"/>
                  </a:solidFill>
                  <a:latin typeface="Arial" panose="020B0604020202020204" pitchFamily="34" charset="0"/>
                  <a:ea typeface="宋体" panose="02010600030101010101" pitchFamily="2" charset="-122"/>
                </a:defRPr>
              </a:lvl7pPr>
              <a:lvl8pPr>
                <a:defRPr sz="1300" b="1">
                  <a:solidFill>
                    <a:srgbClr val="000000"/>
                  </a:solidFill>
                  <a:latin typeface="Arial" panose="020B0604020202020204" pitchFamily="34" charset="0"/>
                  <a:ea typeface="宋体" panose="02010600030101010101" pitchFamily="2" charset="-122"/>
                </a:defRPr>
              </a:lvl8pPr>
              <a:lvl9pPr>
                <a:defRPr sz="1300" b="1">
                  <a:solidFill>
                    <a:srgbClr val="000000"/>
                  </a:solidFill>
                  <a:latin typeface="Arial" panose="020B0604020202020204" pitchFamily="34" charset="0"/>
                  <a:ea typeface="宋体" panose="02010600030101010101" pitchFamily="2" charset="-122"/>
                </a:defRPr>
              </a:lvl9pPr>
            </a:lstStyle>
            <a:p>
              <a:pPr>
                <a:lnSpc>
                  <a:spcPct val="120000"/>
                </a:lnSpc>
              </a:pPr>
              <a:r>
                <a:rPr lang="zh-CN" altLang="en-US" sz="1400" dirty="0">
                  <a:solidFill>
                    <a:schemeClr val="bg1">
                      <a:lumMod val="65000"/>
                    </a:schemeClr>
                  </a:solidFill>
                  <a:latin typeface="Arial" panose="020B0604020202020204" pitchFamily="34" charset="0"/>
                  <a:sym typeface="Arial" panose="020B0604020202020204" pitchFamily="34" charset="0"/>
                </a:rPr>
                <a:t>2</a:t>
              </a:r>
            </a:p>
          </p:txBody>
        </p:sp>
        <p:sp>
          <p:nvSpPr>
            <p:cNvPr id="16" name="Text Box 17"/>
            <p:cNvSpPr txBox="1">
              <a:spLocks noChangeArrowheads="1"/>
            </p:cNvSpPr>
            <p:nvPr/>
          </p:nvSpPr>
          <p:spPr bwMode="auto">
            <a:xfrm>
              <a:off x="6869836" y="1769718"/>
              <a:ext cx="79297" cy="187295"/>
            </a:xfrm>
            <a:prstGeom prst="rect">
              <a:avLst/>
            </a:prstGeom>
            <a:noFill/>
            <a:ln w="6350">
              <a:noFill/>
              <a:miter lim="800000"/>
            </a:ln>
            <a:effectLst/>
          </p:spPr>
          <p:txBody>
            <a:bodyPr wrap="none" lIns="0" tIns="0" rIns="0" bIns="0" anchor="ctr">
              <a:spAutoFit/>
            </a:bodyPr>
            <a:lstStyle>
              <a:defPPr>
                <a:defRPr lang="zh-CN"/>
              </a:defPPr>
              <a:lvl1pPr marR="0" lvl="0" indent="0" algn="ctr" eaLnBrk="0" fontAlgn="base" hangingPunct="0">
                <a:lnSpc>
                  <a:spcPct val="100000"/>
                </a:lnSpc>
                <a:spcBef>
                  <a:spcPct val="0"/>
                </a:spcBef>
                <a:spcAft>
                  <a:spcPct val="0"/>
                </a:spcAft>
                <a:buClrTx/>
                <a:buSzTx/>
                <a:buFontTx/>
                <a:buNone/>
                <a:defRPr kumimoji="0" sz="1300" b="1" i="0" u="none" strike="noStrike" cap="none" spc="0" normalizeH="0" baseline="0">
                  <a:ln>
                    <a:noFill/>
                  </a:ln>
                  <a:solidFill>
                    <a:srgbClr val="000000"/>
                  </a:solidFill>
                  <a:effectLst/>
                  <a:uLnTx/>
                  <a:uFillTx/>
                  <a:latin typeface="Arial Black" panose="020B0A04020102020204" pitchFamily="34" charset="0"/>
                  <a:ea typeface="微软雅黑" panose="020B0503020204020204" pitchFamily="34" charset="-122"/>
                </a:defRPr>
              </a:lvl1pPr>
              <a:lvl2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2pPr>
              <a:lvl3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3pPr>
              <a:lvl4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4pPr>
              <a:lvl5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5pPr>
              <a:lvl6pPr>
                <a:defRPr sz="1300" b="1">
                  <a:solidFill>
                    <a:srgbClr val="000000"/>
                  </a:solidFill>
                  <a:latin typeface="Arial" panose="020B0604020202020204" pitchFamily="34" charset="0"/>
                  <a:ea typeface="宋体" panose="02010600030101010101" pitchFamily="2" charset="-122"/>
                </a:defRPr>
              </a:lvl6pPr>
              <a:lvl7pPr>
                <a:defRPr sz="1300" b="1">
                  <a:solidFill>
                    <a:srgbClr val="000000"/>
                  </a:solidFill>
                  <a:latin typeface="Arial" panose="020B0604020202020204" pitchFamily="34" charset="0"/>
                  <a:ea typeface="宋体" panose="02010600030101010101" pitchFamily="2" charset="-122"/>
                </a:defRPr>
              </a:lvl7pPr>
              <a:lvl8pPr>
                <a:defRPr sz="1300" b="1">
                  <a:solidFill>
                    <a:srgbClr val="000000"/>
                  </a:solidFill>
                  <a:latin typeface="Arial" panose="020B0604020202020204" pitchFamily="34" charset="0"/>
                  <a:ea typeface="宋体" panose="02010600030101010101" pitchFamily="2" charset="-122"/>
                </a:defRPr>
              </a:lvl8pPr>
              <a:lvl9pPr>
                <a:defRPr sz="1300" b="1">
                  <a:solidFill>
                    <a:srgbClr val="000000"/>
                  </a:solidFill>
                  <a:latin typeface="Arial" panose="020B0604020202020204" pitchFamily="34" charset="0"/>
                  <a:ea typeface="宋体" panose="02010600030101010101" pitchFamily="2" charset="-122"/>
                </a:defRPr>
              </a:lvl9pPr>
            </a:lstStyle>
            <a:p>
              <a:pPr>
                <a:lnSpc>
                  <a:spcPct val="120000"/>
                </a:lnSpc>
              </a:pPr>
              <a:r>
                <a:rPr lang="zh-CN" altLang="en-US" sz="1400" dirty="0">
                  <a:solidFill>
                    <a:schemeClr val="bg1">
                      <a:lumMod val="65000"/>
                    </a:schemeClr>
                  </a:solidFill>
                  <a:latin typeface="Arial" panose="020B0604020202020204" pitchFamily="34" charset="0"/>
                  <a:sym typeface="Arial" panose="020B0604020202020204" pitchFamily="34" charset="0"/>
                </a:rPr>
                <a:t>3</a:t>
              </a:r>
            </a:p>
          </p:txBody>
        </p:sp>
        <p:sp>
          <p:nvSpPr>
            <p:cNvPr id="20" name="TextBox 11"/>
            <p:cNvSpPr txBox="1">
              <a:spLocks noChangeArrowheads="1"/>
            </p:cNvSpPr>
            <p:nvPr/>
          </p:nvSpPr>
          <p:spPr bwMode="auto">
            <a:xfrm flipH="1">
              <a:off x="1897609" y="2271669"/>
              <a:ext cx="713402" cy="449795"/>
            </a:xfrm>
            <a:prstGeom prst="rect">
              <a:avLst/>
            </a:prstGeom>
            <a:noFill/>
            <a:ln>
              <a:noFill/>
            </a:ln>
            <a:effec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rPr>
                <a:t>BRANCH 1</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1"/>
            <p:cNvSpPr txBox="1">
              <a:spLocks noChangeArrowheads="1"/>
            </p:cNvSpPr>
            <p:nvPr/>
          </p:nvSpPr>
          <p:spPr bwMode="auto">
            <a:xfrm flipH="1">
              <a:off x="4245583" y="2241697"/>
              <a:ext cx="724522" cy="449795"/>
            </a:xfrm>
            <a:prstGeom prst="rect">
              <a:avLst/>
            </a:prstGeom>
            <a:noFill/>
            <a:ln>
              <a:noFill/>
            </a:ln>
            <a:effectLst/>
          </p:spPr>
          <p:txBody>
            <a:bodyPr wrap="square" lIns="0" tIns="0" rIns="0" bIns="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rPr>
                <a:t>BRANCH 2</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11"/>
            <p:cNvSpPr txBox="1">
              <a:spLocks noChangeArrowheads="1"/>
            </p:cNvSpPr>
            <p:nvPr/>
          </p:nvSpPr>
          <p:spPr bwMode="auto">
            <a:xfrm flipH="1">
              <a:off x="6564080" y="2221374"/>
              <a:ext cx="725693" cy="449795"/>
            </a:xfrm>
            <a:prstGeom prst="rect">
              <a:avLst/>
            </a:prstGeom>
            <a:noFill/>
            <a:ln>
              <a:noFill/>
            </a:ln>
            <a:effec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rPr>
                <a:t>BRANCH 3</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4" name="Content Placeholder 2"/>
          <p:cNvSpPr txBox="1"/>
          <p:nvPr/>
        </p:nvSpPr>
        <p:spPr>
          <a:xfrm>
            <a:off x="4896644" y="210599"/>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2000" dirty="0">
                <a:latin typeface="Gill Sans Ultra Bold" panose="020B0A02020104020203" pitchFamily="34" charset="0"/>
                <a:ea typeface="微软雅黑" panose="020B0503020204020204" pitchFamily="34" charset="-122"/>
                <a:cs typeface="+mn-ea"/>
                <a:sym typeface="+mn-lt"/>
              </a:rPr>
              <a:t>CONTACT US</a:t>
            </a:r>
            <a:endParaRPr lang="zh-CN" altLang="en-US" sz="2000" dirty="0">
              <a:latin typeface="Gill Sans Ultra Bold" panose="020B0A02020104020203" pitchFamily="34" charset="0"/>
              <a:ea typeface="微软雅黑" panose="020B0503020204020204" pitchFamily="34" charset="-122"/>
              <a:cs typeface="+mn-ea"/>
              <a:sym typeface="+mn-lt"/>
            </a:endParaRPr>
          </a:p>
        </p:txBody>
      </p:sp>
      <p:sp>
        <p:nvSpPr>
          <p:cNvPr id="25" name="Content Placeholder 2"/>
          <p:cNvSpPr txBox="1"/>
          <p:nvPr/>
        </p:nvSpPr>
        <p:spPr>
          <a:xfrm>
            <a:off x="3981103" y="537774"/>
            <a:ext cx="4968552"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sz="2400" b="1" dirty="0">
                <a:solidFill>
                  <a:srgbClr val="FF6600"/>
                </a:solidFill>
                <a:latin typeface="Arial Black" panose="020B0A04020102020204" pitchFamily="34" charset="0"/>
                <a:ea typeface="微软雅黑" panose="020B0503020204020204" pitchFamily="34" charset="-122"/>
                <a:cs typeface="Arial" panose="020B0604020202020204" pitchFamily="34" charset="0"/>
                <a:sym typeface="+mn-lt"/>
              </a:rPr>
              <a:t>THE SUNWORLD TRAVELS</a:t>
            </a:r>
          </a:p>
        </p:txBody>
      </p:sp>
      <p:sp>
        <p:nvSpPr>
          <p:cNvPr id="3" name="Content Placeholder 2">
            <a:extLst>
              <a:ext uri="{FF2B5EF4-FFF2-40B4-BE49-F238E27FC236}">
                <a16:creationId xmlns:a16="http://schemas.microsoft.com/office/drawing/2014/main" id="{AD49F1C8-3B02-4946-97DA-D765933F70E2}"/>
              </a:ext>
            </a:extLst>
          </p:cNvPr>
          <p:cNvSpPr txBox="1"/>
          <p:nvPr/>
        </p:nvSpPr>
        <p:spPr>
          <a:xfrm>
            <a:off x="1497430" y="874252"/>
            <a:ext cx="9170585"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sz="1800" dirty="0">
                <a:latin typeface="Arial" panose="020B0604020202020204" pitchFamily="34" charset="0"/>
                <a:ea typeface="微软雅黑" panose="020B0503020204020204" pitchFamily="34" charset="-122"/>
                <a:cs typeface="Arial" panose="020B0604020202020204" pitchFamily="34" charset="0"/>
                <a:sym typeface="+mn-lt"/>
              </a:rPr>
              <a:t>   Contact Details: +91-9911331366 |   www.thesunworldtravels.com</a:t>
            </a:r>
            <a:endParaRPr lang="en-US" sz="1800" dirty="0">
              <a:latin typeface="Arial" panose="020B0604020202020204" pitchFamily="34" charset="0"/>
              <a:ea typeface="微软雅黑" panose="020B0503020204020204" pitchFamily="34" charset="-122"/>
              <a:cs typeface="Arial" panose="020B0604020202020204" pitchFamily="34" charset="0"/>
              <a:sym typeface="+mn-lt"/>
              <a:hlinkClick r:id="rId4"/>
            </a:endParaRPr>
          </a:p>
          <a:p>
            <a:pPr algn="ctr"/>
            <a:r>
              <a:rPr lang="en-US" sz="1800" dirty="0">
                <a:latin typeface="Arial" panose="020B0604020202020204" pitchFamily="34" charset="0"/>
                <a:ea typeface="微软雅黑" panose="020B0503020204020204" pitchFamily="34" charset="-122"/>
                <a:cs typeface="Arial" panose="020B0604020202020204" pitchFamily="34" charset="0"/>
                <a:sym typeface="+mn-lt"/>
                <a:hlinkClick r:id="rId4"/>
              </a:rPr>
              <a:t>thesunworldtravels@rediffmail.com</a:t>
            </a:r>
            <a:r>
              <a:rPr lang="en-US" sz="1800" dirty="0">
                <a:latin typeface="Arial" panose="020B0604020202020204" pitchFamily="34" charset="0"/>
                <a:ea typeface="微软雅黑" panose="020B0503020204020204" pitchFamily="34" charset="-122"/>
                <a:cs typeface="Arial" panose="020B0604020202020204" pitchFamily="34" charset="0"/>
                <a:sym typeface="+mn-lt"/>
              </a:rPr>
              <a:t>  </a:t>
            </a:r>
            <a:r>
              <a:rPr lang="en-US" sz="1800" dirty="0">
                <a:latin typeface="Arial" panose="020B0604020202020204" pitchFamily="34" charset="0"/>
                <a:ea typeface="微软雅黑" panose="020B0503020204020204" pitchFamily="34" charset="-122"/>
                <a:cs typeface="Arial" panose="020B0604020202020204" pitchFamily="34" charset="0"/>
                <a:sym typeface="+mn-lt"/>
                <a:hlinkClick r:id="rId5"/>
              </a:rPr>
              <a:t>sunilkr@thesunworldtravels.com</a:t>
            </a:r>
            <a:endParaRPr lang="en-US" sz="1800" dirty="0">
              <a:latin typeface="Arial" panose="020B0604020202020204" pitchFamily="34" charset="0"/>
              <a:ea typeface="微软雅黑" panose="020B0503020204020204" pitchFamily="34" charset="-122"/>
              <a:cs typeface="Arial" panose="020B0604020202020204" pitchFamily="34" charset="0"/>
              <a:sym typeface="+mn-lt"/>
            </a:endParaRPr>
          </a:p>
          <a:p>
            <a:pPr algn="ctr"/>
            <a:r>
              <a:rPr lang="en-US" sz="1800" dirty="0">
                <a:latin typeface="Arial" panose="020B0604020202020204" pitchFamily="34" charset="0"/>
                <a:ea typeface="微软雅黑" panose="020B0503020204020204" pitchFamily="34" charset="-122"/>
                <a:cs typeface="Arial" panose="020B0604020202020204" pitchFamily="34" charset="0"/>
                <a:sym typeface="+mn-lt"/>
                <a:hlinkClick r:id="rId6"/>
              </a:rPr>
              <a:t>admin@thesunworldtravels.com</a:t>
            </a:r>
            <a:r>
              <a:rPr lang="en-US" sz="1800" dirty="0">
                <a:latin typeface="Arial" panose="020B0604020202020204" pitchFamily="34" charset="0"/>
                <a:ea typeface="微软雅黑" panose="020B0503020204020204" pitchFamily="34" charset="-122"/>
                <a:cs typeface="Arial" panose="020B0604020202020204" pitchFamily="34" charset="0"/>
                <a:sym typeface="+mn-lt"/>
              </a:rPr>
              <a:t>  </a:t>
            </a:r>
            <a:r>
              <a:rPr lang="en-US" sz="1800" dirty="0">
                <a:latin typeface="Arial" panose="020B0604020202020204" pitchFamily="34" charset="0"/>
                <a:ea typeface="微软雅黑" panose="020B0503020204020204" pitchFamily="34" charset="-122"/>
                <a:cs typeface="Arial" panose="020B0604020202020204" pitchFamily="34" charset="0"/>
                <a:sym typeface="+mn-lt"/>
                <a:hlinkClick r:id="rId7"/>
              </a:rPr>
              <a:t>helpdesk@thesunworldtravels.com</a:t>
            </a:r>
            <a:endParaRPr lang="en-US" sz="1800" dirty="0">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alphaModFix amt="89000"/>
          </a:blip>
          <a:stretch>
            <a:fillRect/>
          </a:stretch>
        </p:blipFill>
        <p:spPr>
          <a:xfrm>
            <a:off x="3438" y="248"/>
            <a:ext cx="12857163" cy="7232154"/>
          </a:xfrm>
          <a:prstGeom prst="rect">
            <a:avLst/>
          </a:prstGeom>
        </p:spPr>
      </p:pic>
      <p:sp>
        <p:nvSpPr>
          <p:cNvPr id="5" name="TextBox 6"/>
          <p:cNvSpPr txBox="1">
            <a:spLocks noChangeArrowheads="1"/>
          </p:cNvSpPr>
          <p:nvPr/>
        </p:nvSpPr>
        <p:spPr bwMode="auto">
          <a:xfrm>
            <a:off x="7137404" y="562525"/>
            <a:ext cx="4774339" cy="120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None/>
            </a:pPr>
            <a:r>
              <a:rPr lang="zh-CN" altLang="en-US" sz="3600" cap="all" dirty="0">
                <a:solidFill>
                  <a:schemeClr val="bg1"/>
                </a:solidFill>
                <a:latin typeface="方正正准黑简体" panose="02000000000000000000" pitchFamily="2" charset="-122"/>
                <a:ea typeface="方正正准黑简体" panose="02000000000000000000" pitchFamily="2" charset="-122"/>
                <a:cs typeface="Arial" panose="020B0604020202020204" pitchFamily="34" charset="0"/>
              </a:rPr>
              <a:t>Thanks for </a:t>
            </a:r>
            <a:endParaRPr lang="en-US" altLang="zh-CN" sz="3600" cap="all" dirty="0">
              <a:solidFill>
                <a:schemeClr val="bg1"/>
              </a:solidFill>
              <a:latin typeface="方正正准黑简体" panose="02000000000000000000" pitchFamily="2" charset="-122"/>
              <a:ea typeface="方正正准黑简体" panose="02000000000000000000" pitchFamily="2" charset="-122"/>
              <a:cs typeface="Arial" panose="020B0604020202020204" pitchFamily="34" charset="0"/>
            </a:endParaRPr>
          </a:p>
          <a:p>
            <a:pPr algn="ctr">
              <a:buNone/>
            </a:pPr>
            <a:r>
              <a:rPr lang="en-IN" altLang="zh-CN" sz="3600" cap="all" dirty="0">
                <a:solidFill>
                  <a:schemeClr val="bg1"/>
                </a:solidFill>
                <a:latin typeface="方正正准黑简体" panose="02000000000000000000" pitchFamily="2" charset="-122"/>
                <a:ea typeface="方正正准黑简体" panose="02000000000000000000" pitchFamily="2" charset="-122"/>
                <a:cs typeface="Arial" panose="020B0604020202020204" pitchFamily="34" charset="0"/>
              </a:rPr>
              <a:t>L</a:t>
            </a:r>
            <a:r>
              <a:rPr lang="zh-CN" altLang="en-US" sz="3600" cap="all" dirty="0">
                <a:solidFill>
                  <a:schemeClr val="bg1"/>
                </a:solidFill>
                <a:latin typeface="方正正准黑简体" panose="02000000000000000000" pitchFamily="2" charset="-122"/>
                <a:ea typeface="方正正准黑简体" panose="02000000000000000000" pitchFamily="2" charset="-122"/>
                <a:cs typeface="Arial" panose="020B0604020202020204" pitchFamily="34" charset="0"/>
              </a:rPr>
              <a:t>istening</a:t>
            </a:r>
            <a:r>
              <a:rPr lang="en-US" altLang="zh-CN" sz="3600" cap="all" dirty="0">
                <a:solidFill>
                  <a:schemeClr val="bg1"/>
                </a:solidFill>
                <a:latin typeface="方正正准黑简体" panose="02000000000000000000" pitchFamily="2" charset="-122"/>
                <a:ea typeface="方正正准黑简体" panose="02000000000000000000" pitchFamily="2" charset="-122"/>
                <a:cs typeface="Arial" panose="020B0604020202020204" pitchFamily="34" charset="0"/>
              </a:rPr>
              <a:t>!!</a:t>
            </a:r>
            <a:endParaRPr lang="zh-CN" altLang="en-US" sz="3600" cap="all" dirty="0">
              <a:solidFill>
                <a:schemeClr val="bg1"/>
              </a:solidFill>
              <a:latin typeface="方正正准黑简体" panose="02000000000000000000" pitchFamily="2" charset="-122"/>
              <a:ea typeface="方正正准黑简体" panose="02000000000000000000" pitchFamily="2" charset="-122"/>
              <a:cs typeface="Arial" panose="020B0604020202020204" pitchFamily="34" charset="0"/>
            </a:endParaRPr>
          </a:p>
        </p:txBody>
      </p:sp>
      <p:sp>
        <p:nvSpPr>
          <p:cNvPr id="10" name="TextBox 9">
            <a:extLst>
              <a:ext uri="{FF2B5EF4-FFF2-40B4-BE49-F238E27FC236}">
                <a16:creationId xmlns:a16="http://schemas.microsoft.com/office/drawing/2014/main" id="{31AAE2C0-9E71-E42C-530B-EF450BDA39C0}"/>
              </a:ext>
            </a:extLst>
          </p:cNvPr>
          <p:cNvSpPr txBox="1"/>
          <p:nvPr/>
        </p:nvSpPr>
        <p:spPr>
          <a:xfrm>
            <a:off x="5739587" y="1798287"/>
            <a:ext cx="7113638" cy="396583"/>
          </a:xfrm>
          <a:prstGeom prst="rect">
            <a:avLst/>
          </a:prstGeom>
          <a:noFill/>
        </p:spPr>
        <p:txBody>
          <a:bodyPr wrap="square">
            <a:spAutoFit/>
          </a:bodyPr>
          <a:lstStyle/>
          <a:p>
            <a:pPr algn="ctr">
              <a:lnSpc>
                <a:spcPct val="120000"/>
              </a:lnSpc>
              <a:defRPr/>
            </a:pPr>
            <a:r>
              <a:rPr lang="en-US" altLang="zh-CN" sz="1800" cap="all" spc="300" dirty="0">
                <a:solidFill>
                  <a:schemeClr val="bg1"/>
                </a:solidFill>
                <a:latin typeface="微软雅黑" panose="020B0503020204020204" pitchFamily="34" charset="-122"/>
                <a:ea typeface="微软雅黑" panose="020B0503020204020204" pitchFamily="34" charset="-122"/>
                <a:cs typeface="+mn-ea"/>
                <a:sym typeface="+mn-lt"/>
              </a:rPr>
              <a:t>Time Matters, Travel Smarter with us!!</a:t>
            </a:r>
            <a:endParaRPr lang="zh-CN" altLang="zh-CN" sz="1800" cap="all" spc="300"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35" name="Picture 34" descr="A white bus with black background&#10;&#10;Description automatically generated">
            <a:extLst>
              <a:ext uri="{FF2B5EF4-FFF2-40B4-BE49-F238E27FC236}">
                <a16:creationId xmlns:a16="http://schemas.microsoft.com/office/drawing/2014/main" id="{4C3F45FF-0B51-805B-0B34-5639262450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7987" y="3443019"/>
            <a:ext cx="5695499" cy="3467195"/>
          </a:xfrm>
          <a:prstGeom prst="rect">
            <a:avLst/>
          </a:prstGeom>
        </p:spPr>
      </p:pic>
      <p:pic>
        <p:nvPicPr>
          <p:cNvPr id="36" name="Picture 35" descr="A white van with blue stripes&#10;&#10;Description automatically generated">
            <a:extLst>
              <a:ext uri="{FF2B5EF4-FFF2-40B4-BE49-F238E27FC236}">
                <a16:creationId xmlns:a16="http://schemas.microsoft.com/office/drawing/2014/main" id="{191BD00D-3507-F090-43E3-7B13880238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3889" y="3950643"/>
            <a:ext cx="5367205" cy="3005635"/>
          </a:xfrm>
          <a:prstGeom prst="rect">
            <a:avLst/>
          </a:prstGeom>
        </p:spPr>
      </p:pic>
      <p:pic>
        <p:nvPicPr>
          <p:cNvPr id="50" name="Picture 49" descr="A white car with a black background&#10;&#10;Description automatically generated">
            <a:extLst>
              <a:ext uri="{FF2B5EF4-FFF2-40B4-BE49-F238E27FC236}">
                <a16:creationId xmlns:a16="http://schemas.microsoft.com/office/drawing/2014/main" id="{479EA795-1598-55F0-CCE7-6A96519940F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871606" y="4749299"/>
            <a:ext cx="4417866" cy="2124901"/>
          </a:xfrm>
          <a:prstGeom prst="rect">
            <a:avLst/>
          </a:prstGeom>
        </p:spPr>
      </p:pic>
      <p:grpSp>
        <p:nvGrpSpPr>
          <p:cNvPr id="57" name="Group 56">
            <a:extLst>
              <a:ext uri="{FF2B5EF4-FFF2-40B4-BE49-F238E27FC236}">
                <a16:creationId xmlns:a16="http://schemas.microsoft.com/office/drawing/2014/main" id="{863BF107-8A0A-06AA-5EB8-ADB5C4E1BFB6}"/>
              </a:ext>
            </a:extLst>
          </p:cNvPr>
          <p:cNvGrpSpPr/>
          <p:nvPr/>
        </p:nvGrpSpPr>
        <p:grpSpPr>
          <a:xfrm>
            <a:off x="7172880" y="6431040"/>
            <a:ext cx="360" cy="360"/>
            <a:chOff x="7172880" y="6431040"/>
            <a:chExt cx="360" cy="360"/>
          </a:xfrm>
        </p:grpSpPr>
        <mc:AlternateContent xmlns:mc="http://schemas.openxmlformats.org/markup-compatibility/2006" xmlns:p14="http://schemas.microsoft.com/office/powerpoint/2010/main">
          <mc:Choice Requires="p14">
            <p:contentPart p14:bwMode="auto" r:id="rId7">
              <p14:nvContentPartPr>
                <p14:cNvPr id="54" name="Ink 53">
                  <a:extLst>
                    <a:ext uri="{FF2B5EF4-FFF2-40B4-BE49-F238E27FC236}">
                      <a16:creationId xmlns:a16="http://schemas.microsoft.com/office/drawing/2014/main" id="{D6851FF7-DBA1-014A-57B4-0330B136FEFB}"/>
                    </a:ext>
                  </a:extLst>
                </p14:cNvPr>
                <p14:cNvContentPartPr/>
                <p14:nvPr/>
              </p14:nvContentPartPr>
              <p14:xfrm>
                <a:off x="7172880" y="6431040"/>
                <a:ext cx="360" cy="360"/>
              </p14:xfrm>
            </p:contentPart>
          </mc:Choice>
          <mc:Fallback xmlns="">
            <p:pic>
              <p:nvPicPr>
                <p:cNvPr id="54" name="Ink 53">
                  <a:extLst>
                    <a:ext uri="{FF2B5EF4-FFF2-40B4-BE49-F238E27FC236}">
                      <a16:creationId xmlns:a16="http://schemas.microsoft.com/office/drawing/2014/main" id="{D6851FF7-DBA1-014A-57B4-0330B136FEFB}"/>
                    </a:ext>
                  </a:extLst>
                </p:cNvPr>
                <p:cNvPicPr/>
                <p:nvPr/>
              </p:nvPicPr>
              <p:blipFill>
                <a:blip r:embed="rId8"/>
                <a:stretch>
                  <a:fillRect/>
                </a:stretch>
              </p:blipFill>
              <p:spPr>
                <a:xfrm>
                  <a:off x="7166760" y="642492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5" name="Ink 54">
                  <a:extLst>
                    <a:ext uri="{FF2B5EF4-FFF2-40B4-BE49-F238E27FC236}">
                      <a16:creationId xmlns:a16="http://schemas.microsoft.com/office/drawing/2014/main" id="{5C26E0B0-F2FD-2351-D7B8-9B98698999E7}"/>
                    </a:ext>
                  </a:extLst>
                </p14:cNvPr>
                <p14:cNvContentPartPr/>
                <p14:nvPr/>
              </p14:nvContentPartPr>
              <p14:xfrm>
                <a:off x="7172880" y="6431040"/>
                <a:ext cx="360" cy="360"/>
              </p14:xfrm>
            </p:contentPart>
          </mc:Choice>
          <mc:Fallback xmlns="">
            <p:pic>
              <p:nvPicPr>
                <p:cNvPr id="55" name="Ink 54">
                  <a:extLst>
                    <a:ext uri="{FF2B5EF4-FFF2-40B4-BE49-F238E27FC236}">
                      <a16:creationId xmlns:a16="http://schemas.microsoft.com/office/drawing/2014/main" id="{5C26E0B0-F2FD-2351-D7B8-9B98698999E7}"/>
                    </a:ext>
                  </a:extLst>
                </p:cNvPr>
                <p:cNvPicPr/>
                <p:nvPr/>
              </p:nvPicPr>
              <p:blipFill>
                <a:blip r:embed="rId8"/>
                <a:stretch>
                  <a:fillRect/>
                </a:stretch>
              </p:blipFill>
              <p:spPr>
                <a:xfrm>
                  <a:off x="7166760" y="6424920"/>
                  <a:ext cx="12600" cy="12600"/>
                </a:xfrm>
                <a:prstGeom prst="rect">
                  <a:avLst/>
                </a:prstGeom>
              </p:spPr>
            </p:pic>
          </mc:Fallback>
        </mc:AlternateContent>
      </p:grpSp>
      <p:grpSp>
        <p:nvGrpSpPr>
          <p:cNvPr id="75" name="Group 74">
            <a:extLst>
              <a:ext uri="{FF2B5EF4-FFF2-40B4-BE49-F238E27FC236}">
                <a16:creationId xmlns:a16="http://schemas.microsoft.com/office/drawing/2014/main" id="{2CF9169F-0985-551D-9FB5-7ED60A946EC8}"/>
              </a:ext>
            </a:extLst>
          </p:cNvPr>
          <p:cNvGrpSpPr/>
          <p:nvPr/>
        </p:nvGrpSpPr>
        <p:grpSpPr>
          <a:xfrm>
            <a:off x="8662216" y="4528867"/>
            <a:ext cx="4303569" cy="2493818"/>
            <a:chOff x="8662216" y="4489539"/>
            <a:chExt cx="4303569" cy="2493818"/>
          </a:xfrm>
        </p:grpSpPr>
        <p:pic>
          <p:nvPicPr>
            <p:cNvPr id="51" name="Picture 50" descr="A white car with black background&#10;&#10;Description automatically generated">
              <a:extLst>
                <a:ext uri="{FF2B5EF4-FFF2-40B4-BE49-F238E27FC236}">
                  <a16:creationId xmlns:a16="http://schemas.microsoft.com/office/drawing/2014/main" id="{EAA626D3-24E4-204B-2CBC-53A2F1E88B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62216" y="4489539"/>
              <a:ext cx="4303569" cy="2493818"/>
            </a:xfrm>
            <a:prstGeom prst="rect">
              <a:avLst/>
            </a:prstGeom>
          </p:spPr>
        </p:pic>
        <p:sp>
          <p:nvSpPr>
            <p:cNvPr id="74" name="Rectangle: Rounded Corners 73">
              <a:extLst>
                <a:ext uri="{FF2B5EF4-FFF2-40B4-BE49-F238E27FC236}">
                  <a16:creationId xmlns:a16="http://schemas.microsoft.com/office/drawing/2014/main" id="{A7B9F5DA-C73E-565C-E361-8364947BE60A}"/>
                </a:ext>
              </a:extLst>
            </p:cNvPr>
            <p:cNvSpPr/>
            <p:nvPr/>
          </p:nvSpPr>
          <p:spPr>
            <a:xfrm>
              <a:off x="9274896" y="5981159"/>
              <a:ext cx="250823" cy="72008"/>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IN"/>
            </a:p>
          </p:txBody>
        </p:sp>
      </p:grpSp>
      <p:pic>
        <p:nvPicPr>
          <p:cNvPr id="2" name="Picture 1">
            <a:extLst>
              <a:ext uri="{FF2B5EF4-FFF2-40B4-BE49-F238E27FC236}">
                <a16:creationId xmlns:a16="http://schemas.microsoft.com/office/drawing/2014/main" id="{741E8000-391A-2948-2FB8-E1B1FAD5BF11}"/>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1668143" y="3146"/>
            <a:ext cx="1173422" cy="1181263"/>
          </a:xfrm>
          <a:prstGeom prst="rect">
            <a:avLst/>
          </a:prstGeom>
        </p:spPr>
      </p:pic>
    </p:spTree>
    <p:extLst>
      <p:ext uri="{BB962C8B-B14F-4D97-AF65-F5344CB8AC3E}">
        <p14:creationId xmlns:p14="http://schemas.microsoft.com/office/powerpoint/2010/main" val="20153874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fill="hold"/>
                                        <p:tgtEl>
                                          <p:spTgt spid="35"/>
                                        </p:tgtEl>
                                        <p:attrNameLst>
                                          <p:attrName>ppt_x</p:attrName>
                                        </p:attrNameLst>
                                      </p:cBhvr>
                                      <p:tavLst>
                                        <p:tav tm="0">
                                          <p:val>
                                            <p:strVal val="1+#ppt_w/2"/>
                                          </p:val>
                                        </p:tav>
                                        <p:tav tm="100000">
                                          <p:val>
                                            <p:strVal val="#ppt_x"/>
                                          </p:val>
                                        </p:tav>
                                      </p:tavLst>
                                    </p:anim>
                                    <p:anim calcmode="lin" valueType="num">
                                      <p:cBhvr additive="base">
                                        <p:cTn id="13" dur="500" fill="hold"/>
                                        <p:tgtEl>
                                          <p:spTgt spid="3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1+#ppt_w/2"/>
                                          </p:val>
                                        </p:tav>
                                        <p:tav tm="100000">
                                          <p:val>
                                            <p:strVal val="#ppt_x"/>
                                          </p:val>
                                        </p:tav>
                                      </p:tavLst>
                                    </p:anim>
                                    <p:anim calcmode="lin" valueType="num">
                                      <p:cBhvr additive="base">
                                        <p:cTn id="18" dur="500" fill="hold"/>
                                        <p:tgtEl>
                                          <p:spTgt spid="3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50"/>
                                        </p:tgtEl>
                                        <p:attrNameLst>
                                          <p:attrName>style.visibility</p:attrName>
                                        </p:attrNameLst>
                                      </p:cBhvr>
                                      <p:to>
                                        <p:strVal val="visible"/>
                                      </p:to>
                                    </p:set>
                                    <p:anim calcmode="lin" valueType="num">
                                      <p:cBhvr additive="base">
                                        <p:cTn id="22" dur="500" fill="hold"/>
                                        <p:tgtEl>
                                          <p:spTgt spid="50"/>
                                        </p:tgtEl>
                                        <p:attrNameLst>
                                          <p:attrName>ppt_x</p:attrName>
                                        </p:attrNameLst>
                                      </p:cBhvr>
                                      <p:tavLst>
                                        <p:tav tm="0">
                                          <p:val>
                                            <p:strVal val="1+#ppt_w/2"/>
                                          </p:val>
                                        </p:tav>
                                        <p:tav tm="100000">
                                          <p:val>
                                            <p:strVal val="#ppt_x"/>
                                          </p:val>
                                        </p:tav>
                                      </p:tavLst>
                                    </p:anim>
                                    <p:anim calcmode="lin" valueType="num">
                                      <p:cBhvr additive="base">
                                        <p:cTn id="23" dur="500" fill="hold"/>
                                        <p:tgtEl>
                                          <p:spTgt spid="5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49">
            <a:extLst>
              <a:ext uri="{FF2B5EF4-FFF2-40B4-BE49-F238E27FC236}">
                <a16:creationId xmlns:a16="http://schemas.microsoft.com/office/drawing/2014/main" id="{0003E590-B9F1-3CEB-0CAD-3C7410A9F858}"/>
              </a:ext>
            </a:extLst>
          </p:cNvPr>
          <p:cNvSpPr/>
          <p:nvPr/>
        </p:nvSpPr>
        <p:spPr bwMode="auto">
          <a:xfrm>
            <a:off x="346737" y="-16960"/>
            <a:ext cx="6172198" cy="7248718"/>
          </a:xfrm>
          <a:custGeom>
            <a:avLst/>
            <a:gdLst>
              <a:gd name="connsiteX0" fmla="*/ 0 w 3810000"/>
              <a:gd name="connsiteY0" fmla="*/ 0 h 5181600"/>
              <a:gd name="connsiteX1" fmla="*/ 1079500 w 3810000"/>
              <a:gd name="connsiteY1" fmla="*/ 5181600 h 5181600"/>
              <a:gd name="connsiteX2" fmla="*/ 3810000 w 3810000"/>
              <a:gd name="connsiteY2" fmla="*/ 5181600 h 5181600"/>
              <a:gd name="connsiteX3" fmla="*/ 2514600 w 3810000"/>
              <a:gd name="connsiteY3" fmla="*/ 12700 h 5181600"/>
              <a:gd name="connsiteX4" fmla="*/ 0 w 3810000"/>
              <a:gd name="connsiteY4" fmla="*/ 0 h 518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5181600">
                <a:moveTo>
                  <a:pt x="0" y="0"/>
                </a:moveTo>
                <a:lnTo>
                  <a:pt x="1079500" y="5181600"/>
                </a:lnTo>
                <a:lnTo>
                  <a:pt x="3810000" y="5181600"/>
                </a:lnTo>
                <a:lnTo>
                  <a:pt x="2514600" y="127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dirty="0"/>
          </a:p>
        </p:txBody>
      </p:sp>
      <p:sp>
        <p:nvSpPr>
          <p:cNvPr id="7" name="任意多边形 3">
            <a:extLst>
              <a:ext uri="{FF2B5EF4-FFF2-40B4-BE49-F238E27FC236}">
                <a16:creationId xmlns:a16="http://schemas.microsoft.com/office/drawing/2014/main" id="{108BAFD2-3CBF-D7AA-128F-71A1C9EE8277}"/>
              </a:ext>
            </a:extLst>
          </p:cNvPr>
          <p:cNvSpPr/>
          <p:nvPr/>
        </p:nvSpPr>
        <p:spPr bwMode="auto">
          <a:xfrm>
            <a:off x="794" y="-16960"/>
            <a:ext cx="6172198" cy="7248718"/>
          </a:xfrm>
          <a:custGeom>
            <a:avLst/>
            <a:gdLst>
              <a:gd name="connsiteX0" fmla="*/ 0 w 3810000"/>
              <a:gd name="connsiteY0" fmla="*/ 0 h 5181600"/>
              <a:gd name="connsiteX1" fmla="*/ 1079500 w 3810000"/>
              <a:gd name="connsiteY1" fmla="*/ 5181600 h 5181600"/>
              <a:gd name="connsiteX2" fmla="*/ 3810000 w 3810000"/>
              <a:gd name="connsiteY2" fmla="*/ 5181600 h 5181600"/>
              <a:gd name="connsiteX3" fmla="*/ 2514600 w 3810000"/>
              <a:gd name="connsiteY3" fmla="*/ 12700 h 5181600"/>
              <a:gd name="connsiteX4" fmla="*/ 0 w 3810000"/>
              <a:gd name="connsiteY4" fmla="*/ 0 h 518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5181600">
                <a:moveTo>
                  <a:pt x="0" y="0"/>
                </a:moveTo>
                <a:lnTo>
                  <a:pt x="1079500" y="5181600"/>
                </a:lnTo>
                <a:lnTo>
                  <a:pt x="3810000" y="5181600"/>
                </a:lnTo>
                <a:lnTo>
                  <a:pt x="2514600" y="12700"/>
                </a:lnTo>
                <a:lnTo>
                  <a:pt x="0" y="0"/>
                </a:lnTo>
                <a:close/>
              </a:path>
            </a:pathLst>
          </a:custGeom>
          <a: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17" name="矩形 16"/>
          <p:cNvSpPr/>
          <p:nvPr/>
        </p:nvSpPr>
        <p:spPr>
          <a:xfrm>
            <a:off x="794" y="1548678"/>
            <a:ext cx="12857161" cy="5308007"/>
          </a:xfrm>
          <a:prstGeom prst="rect">
            <a:avLst/>
          </a:prstGeom>
          <a:solidFill>
            <a:srgbClr val="10CE9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 Placeholder 3"/>
          <p:cNvSpPr txBox="1"/>
          <p:nvPr/>
        </p:nvSpPr>
        <p:spPr>
          <a:xfrm>
            <a:off x="4518984" y="1376098"/>
            <a:ext cx="1904132" cy="1505176"/>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8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01</a:t>
            </a:r>
          </a:p>
        </p:txBody>
      </p:sp>
      <p:sp>
        <p:nvSpPr>
          <p:cNvPr id="4" name="文本框 58"/>
          <p:cNvSpPr txBox="1"/>
          <p:nvPr/>
        </p:nvSpPr>
        <p:spPr>
          <a:xfrm>
            <a:off x="6172991" y="2398563"/>
            <a:ext cx="6632415" cy="3170099"/>
          </a:xfrm>
          <a:prstGeom prst="rect">
            <a:avLst/>
          </a:prstGeom>
          <a:noFill/>
        </p:spPr>
        <p:txBody>
          <a:bodyPr wrap="square">
            <a:spAutoFit/>
          </a:bodyPr>
          <a:lstStyle/>
          <a:p>
            <a:pPr algn="just">
              <a:defRPr/>
            </a:pPr>
            <a:r>
              <a:rPr lang="en-US" altLang="zh-CN" sz="2000" dirty="0">
                <a:solidFill>
                  <a:schemeClr val="bg1"/>
                </a:solidFill>
                <a:latin typeface="微软雅黑" panose="020B0503020204020204" pitchFamily="34" charset="-122"/>
                <a:ea typeface="微软雅黑" panose="020B0503020204020204" pitchFamily="34" charset="-122"/>
              </a:rPr>
              <a:t>At </a:t>
            </a:r>
            <a:r>
              <a:rPr lang="en-US" altLang="zh-CN" b="1" dirty="0">
                <a:solidFill>
                  <a:srgbClr val="F94D4D"/>
                </a:solidFill>
                <a:latin typeface="微软雅黑" panose="020B0503020204020204" pitchFamily="34" charset="-122"/>
                <a:ea typeface="微软雅黑" panose="020B0503020204020204" pitchFamily="34" charset="-122"/>
              </a:rPr>
              <a:t>The Sunworld Travels</a:t>
            </a:r>
            <a:r>
              <a:rPr lang="en-US" altLang="zh-CN" sz="2000" dirty="0">
                <a:solidFill>
                  <a:schemeClr val="bg1"/>
                </a:solidFill>
                <a:latin typeface="微软雅黑" panose="020B0503020204020204" pitchFamily="34" charset="-122"/>
                <a:ea typeface="微软雅黑" panose="020B0503020204020204" pitchFamily="34" charset="-122"/>
              </a:rPr>
              <a:t>, we're more than just a cab transport service, we're your trusted partner in safe, convenient, and comfortable journeys. With a passion for excellence and a commitment to delivering the best transportation experiences, we've been serving Pan INDIA for 18 years. Our comprehensive employee transportation services are designed for the convenience and satisfaction of your workforce. Explore the efficiency and reliability of our tailored commute solutions.</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5" name="文本框 59"/>
          <p:cNvSpPr txBox="1"/>
          <p:nvPr/>
        </p:nvSpPr>
        <p:spPr>
          <a:xfrm>
            <a:off x="6184391" y="1676219"/>
            <a:ext cx="2012026" cy="523220"/>
          </a:xfrm>
          <a:prstGeom prst="rect">
            <a:avLst/>
          </a:prstGeom>
          <a:noFill/>
        </p:spPr>
        <p:txBody>
          <a:bodyPr wrap="none">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a:defRPr/>
            </a:pPr>
            <a:r>
              <a:rPr lang="en-US" altLang="zh-CN" sz="2800" b="0" i="0" dirty="0">
                <a:latin typeface="Arial" panose="020B0604020202020204" pitchFamily="34" charset="0"/>
                <a:ea typeface="微软雅黑" panose="020B0503020204020204" pitchFamily="34" charset="-122"/>
                <a:cs typeface="Arial" panose="020B0604020202020204" pitchFamily="34" charset="0"/>
              </a:rPr>
              <a:t>ABOUT US</a:t>
            </a:r>
            <a:endParaRPr lang="zh-CN" altLang="en-US" sz="2800" b="0" i="0" dirty="0">
              <a:latin typeface="Arial" panose="020B0604020202020204" pitchFamily="34" charset="0"/>
              <a:ea typeface="微软雅黑" panose="020B0503020204020204" pitchFamily="34" charset="-122"/>
              <a:cs typeface="Arial" panose="020B0604020202020204" pitchFamily="34" charset="0"/>
            </a:endParaRPr>
          </a:p>
        </p:txBody>
      </p:sp>
      <p:cxnSp>
        <p:nvCxnSpPr>
          <p:cNvPr id="6" name="Straight Connector 13">
            <a:extLst>
              <a:ext uri="{FF2B5EF4-FFF2-40B4-BE49-F238E27FC236}">
                <a16:creationId xmlns:a16="http://schemas.microsoft.com/office/drawing/2014/main" id="{3038910C-2352-E364-1B9B-356385152038}"/>
              </a:ext>
            </a:extLst>
          </p:cNvPr>
          <p:cNvCxnSpPr>
            <a:cxnSpLocks noChangeShapeType="1"/>
          </p:cNvCxnSpPr>
          <p:nvPr/>
        </p:nvCxnSpPr>
        <p:spPr bwMode="auto">
          <a:xfrm flipH="1">
            <a:off x="6285359" y="2210747"/>
            <a:ext cx="6139078" cy="0"/>
          </a:xfrm>
          <a:prstGeom prst="line">
            <a:avLst/>
          </a:prstGeom>
          <a:noFill/>
          <a:ln w="19050" cap="sq" algn="ctr">
            <a:solidFill>
              <a:schemeClr val="bg1"/>
            </a:solidFill>
            <a:miter lim="800000"/>
            <a:headEnd type="oval" w="med" len="med"/>
          </a:ln>
          <a:extLst>
            <a:ext uri="{909E8E84-426E-40DD-AFC4-6F175D3DCCD1}">
              <a14:hiddenFill xmlns:a14="http://schemas.microsoft.com/office/drawing/2010/main">
                <a:noFill/>
              </a14:hiddenFill>
            </a:ext>
          </a:extLst>
        </p:spPr>
      </p:cxnSp>
      <p:sp>
        <p:nvSpPr>
          <p:cNvPr id="9" name="TextBox 12">
            <a:extLst>
              <a:ext uri="{FF2B5EF4-FFF2-40B4-BE49-F238E27FC236}">
                <a16:creationId xmlns:a16="http://schemas.microsoft.com/office/drawing/2014/main" id="{680882A7-069D-E3C6-717E-43EEE3CCE61F}"/>
              </a:ext>
            </a:extLst>
          </p:cNvPr>
          <p:cNvSpPr>
            <a:spLocks noChangeArrowheads="1"/>
          </p:cNvSpPr>
          <p:nvPr/>
        </p:nvSpPr>
        <p:spPr bwMode="auto">
          <a:xfrm>
            <a:off x="1326997" y="1696529"/>
            <a:ext cx="3280880" cy="3046988"/>
          </a:xfrm>
          <a:prstGeom prst="rect">
            <a:avLst/>
          </a:prstGeom>
          <a:noFill/>
          <a:ln>
            <a:noFill/>
          </a:ln>
          <a:effectLst>
            <a:outerShdw dist="50800" dir="5400000" algn="ctr" rotWithShape="0">
              <a:schemeClr val="tx1">
                <a:alpha val="83000"/>
              </a:schemeClr>
            </a:outerShdw>
          </a:effectLst>
        </p:spPr>
        <p:txBody>
          <a:bodyPr wrap="square">
            <a:spAutoFit/>
          </a:bodyPr>
          <a:lstStyle/>
          <a:p>
            <a:r>
              <a:rPr lang="en-US" altLang="zh-CN" sz="3200" b="1" dirty="0">
                <a:ln w="6600">
                  <a:solidFill>
                    <a:schemeClr val="accent2"/>
                  </a:solidFill>
                  <a:prstDash val="solid"/>
                </a:ln>
                <a:solidFill>
                  <a:schemeClr val="bg1"/>
                </a:solidFill>
                <a:effectLst>
                  <a:outerShdw blurRad="50800" dist="38100" dir="2700000" algn="tl" rotWithShape="0">
                    <a:schemeClr val="tx1"/>
                  </a:outerShdw>
                </a:effectLst>
                <a:latin typeface="Arial" panose="020B0604020202020204" pitchFamily="34" charset="0"/>
                <a:ea typeface="微软雅黑" panose="020B0503020204020204" pitchFamily="34" charset="-122"/>
                <a:sym typeface="Arial" panose="020B0604020202020204" pitchFamily="34" charset="0"/>
              </a:rPr>
              <a:t>For the last 18 </a:t>
            </a:r>
          </a:p>
          <a:p>
            <a:r>
              <a:rPr lang="en-US" altLang="zh-CN" sz="3200" b="1" dirty="0">
                <a:ln w="6600">
                  <a:solidFill>
                    <a:schemeClr val="accent2"/>
                  </a:solidFill>
                  <a:prstDash val="solid"/>
                </a:ln>
                <a:solidFill>
                  <a:schemeClr val="bg1"/>
                </a:solidFill>
                <a:effectLst>
                  <a:outerShdw blurRad="50800" dist="38100" dir="2700000" algn="tl" rotWithShape="0">
                    <a:schemeClr val="tx1"/>
                  </a:outerShdw>
                </a:effectLst>
                <a:latin typeface="Arial" panose="020B0604020202020204" pitchFamily="34" charset="0"/>
                <a:ea typeface="微软雅黑" panose="020B0503020204020204" pitchFamily="34" charset="-122"/>
                <a:sym typeface="Arial" panose="020B0604020202020204" pitchFamily="34" charset="0"/>
              </a:rPr>
              <a:t>years, our </a:t>
            </a:r>
          </a:p>
          <a:p>
            <a:r>
              <a:rPr lang="en-US" altLang="zh-CN" sz="3200" b="1" dirty="0">
                <a:ln w="6600">
                  <a:solidFill>
                    <a:schemeClr val="accent2"/>
                  </a:solidFill>
                  <a:prstDash val="solid"/>
                </a:ln>
                <a:solidFill>
                  <a:schemeClr val="bg1"/>
                </a:solidFill>
                <a:effectLst>
                  <a:outerShdw blurRad="50800" dist="38100" dir="2700000" algn="tl" rotWithShape="0">
                    <a:schemeClr val="tx1"/>
                  </a:outerShdw>
                </a:effectLst>
                <a:latin typeface="Arial" panose="020B0604020202020204" pitchFamily="34" charset="0"/>
                <a:ea typeface="微软雅黑" panose="020B0503020204020204" pitchFamily="34" charset="-122"/>
                <a:sym typeface="Arial" panose="020B0604020202020204" pitchFamily="34" charset="0"/>
              </a:rPr>
              <a:t>company</a:t>
            </a:r>
          </a:p>
          <a:p>
            <a:r>
              <a:rPr lang="en-US" altLang="zh-CN" sz="3200" b="1" dirty="0">
                <a:ln w="6600">
                  <a:solidFill>
                    <a:schemeClr val="accent2"/>
                  </a:solidFill>
                  <a:prstDash val="solid"/>
                </a:ln>
                <a:solidFill>
                  <a:schemeClr val="bg1"/>
                </a:solidFill>
                <a:effectLst>
                  <a:outerShdw blurRad="50800" dist="38100" dir="2700000" algn="tl" rotWithShape="0">
                    <a:schemeClr val="tx1"/>
                  </a:outerShdw>
                </a:effectLst>
                <a:latin typeface="Arial" panose="020B0604020202020204" pitchFamily="34" charset="0"/>
                <a:ea typeface="微软雅黑" panose="020B0503020204020204" pitchFamily="34" charset="-122"/>
                <a:sym typeface="Arial" panose="020B0604020202020204" pitchFamily="34" charset="0"/>
              </a:rPr>
              <a:t>has been </a:t>
            </a:r>
          </a:p>
          <a:p>
            <a:r>
              <a:rPr lang="en-US" altLang="zh-CN" sz="3200" b="1" dirty="0">
                <a:ln w="6600">
                  <a:solidFill>
                    <a:schemeClr val="accent2"/>
                  </a:solidFill>
                  <a:prstDash val="solid"/>
                </a:ln>
                <a:solidFill>
                  <a:schemeClr val="bg1"/>
                </a:solidFill>
                <a:effectLst>
                  <a:outerShdw blurRad="50800" dist="38100" dir="2700000" algn="tl" rotWithShape="0">
                    <a:schemeClr val="tx1"/>
                  </a:outerShdw>
                </a:effectLst>
                <a:latin typeface="Arial" panose="020B0604020202020204" pitchFamily="34" charset="0"/>
                <a:ea typeface="微软雅黑" panose="020B0503020204020204" pitchFamily="34" charset="-122"/>
                <a:sym typeface="Arial" panose="020B0604020202020204" pitchFamily="34" charset="0"/>
              </a:rPr>
              <a:t>delivering </a:t>
            </a:r>
          </a:p>
          <a:p>
            <a:r>
              <a:rPr lang="en-US" altLang="zh-CN" sz="3200" b="1" dirty="0">
                <a:ln w="6600">
                  <a:solidFill>
                    <a:schemeClr val="accent2"/>
                  </a:solidFill>
                  <a:prstDash val="solid"/>
                </a:ln>
                <a:solidFill>
                  <a:schemeClr val="bg1"/>
                </a:solidFill>
                <a:effectLst>
                  <a:outerShdw blurRad="50800" dist="38100" dir="2700000" algn="tl" rotWithShape="0">
                    <a:schemeClr val="tx1"/>
                  </a:outerShdw>
                </a:effectLst>
                <a:latin typeface="Arial" panose="020B0604020202020204" pitchFamily="34" charset="0"/>
                <a:ea typeface="微软雅黑" panose="020B0503020204020204" pitchFamily="34" charset="-122"/>
                <a:sym typeface="Arial" panose="020B0604020202020204" pitchFamily="34" charset="0"/>
              </a:rPr>
              <a:t>services.</a:t>
            </a:r>
          </a:p>
        </p:txBody>
      </p:sp>
    </p:spTree>
    <p:extLst>
      <p:ext uri="{BB962C8B-B14F-4D97-AF65-F5344CB8AC3E}">
        <p14:creationId xmlns:p14="http://schemas.microsoft.com/office/powerpoint/2010/main" val="6244329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50" fill="hold"/>
                                        <p:tgtEl>
                                          <p:spTgt spid="3"/>
                                        </p:tgtEl>
                                        <p:attrNameLst>
                                          <p:attrName>ppt_x</p:attrName>
                                        </p:attrNameLst>
                                      </p:cBhvr>
                                      <p:tavLst>
                                        <p:tav tm="0">
                                          <p:val>
                                            <p:strVal val="0-#ppt_w/2"/>
                                          </p:val>
                                        </p:tav>
                                        <p:tav tm="100000">
                                          <p:val>
                                            <p:strVal val="#ppt_x"/>
                                          </p:val>
                                        </p:tav>
                                      </p:tavLst>
                                    </p:anim>
                                    <p:anim calcmode="lin" valueType="num">
                                      <p:cBhvr additive="base">
                                        <p:cTn id="12" dur="25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8"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250" fill="hold"/>
                                        <p:tgtEl>
                                          <p:spTgt spid="4"/>
                                        </p:tgtEl>
                                        <p:attrNameLst>
                                          <p:attrName>ppt_x</p:attrName>
                                        </p:attrNameLst>
                                      </p:cBhvr>
                                      <p:tavLst>
                                        <p:tav tm="0">
                                          <p:val>
                                            <p:strVal val="0-#ppt_w/2"/>
                                          </p:val>
                                        </p:tav>
                                        <p:tav tm="100000">
                                          <p:val>
                                            <p:strVal val="#ppt_x"/>
                                          </p:val>
                                        </p:tav>
                                      </p:tavLst>
                                    </p:anim>
                                    <p:anim calcmode="lin" valueType="num">
                                      <p:cBhvr additive="base">
                                        <p:cTn id="22" dur="250" fill="hold"/>
                                        <p:tgtEl>
                                          <p:spTgt spid="4"/>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250" fill="hold"/>
                                        <p:tgtEl>
                                          <p:spTgt spid="5"/>
                                        </p:tgtEl>
                                        <p:attrNameLst>
                                          <p:attrName>ppt_x</p:attrName>
                                        </p:attrNameLst>
                                      </p:cBhvr>
                                      <p:tavLst>
                                        <p:tav tm="0">
                                          <p:val>
                                            <p:strVal val="0-#ppt_w/2"/>
                                          </p:val>
                                        </p:tav>
                                        <p:tav tm="100000">
                                          <p:val>
                                            <p:strVal val="#ppt_x"/>
                                          </p:val>
                                        </p:tav>
                                      </p:tavLst>
                                    </p:anim>
                                    <p:anim calcmode="lin" valueType="num">
                                      <p:cBhvr additive="base">
                                        <p:cTn id="27" dur="250" fill="hold"/>
                                        <p:tgtEl>
                                          <p:spTgt spid="5"/>
                                        </p:tgtEl>
                                        <p:attrNameLst>
                                          <p:attrName>ppt_y</p:attrName>
                                        </p:attrNameLst>
                                      </p:cBhvr>
                                      <p:tavLst>
                                        <p:tav tm="0">
                                          <p:val>
                                            <p:strVal val="#ppt_y"/>
                                          </p:val>
                                        </p:tav>
                                        <p:tav tm="100000">
                                          <p:val>
                                            <p:strVal val="#ppt_y"/>
                                          </p:val>
                                        </p:tav>
                                      </p:tavLst>
                                    </p:anim>
                                  </p:childTnLst>
                                </p:cTn>
                              </p:par>
                            </p:childTnLst>
                          </p:cTn>
                        </p:par>
                        <p:par>
                          <p:cTn id="28" fill="hold">
                            <p:stCondLst>
                              <p:cond delay="1750"/>
                            </p:stCondLst>
                            <p:childTnLst>
                              <p:par>
                                <p:cTn id="29" presetID="2" presetClass="entr" presetSubtype="8"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250" fill="hold"/>
                                        <p:tgtEl>
                                          <p:spTgt spid="6"/>
                                        </p:tgtEl>
                                        <p:attrNameLst>
                                          <p:attrName>ppt_x</p:attrName>
                                        </p:attrNameLst>
                                      </p:cBhvr>
                                      <p:tavLst>
                                        <p:tav tm="0">
                                          <p:val>
                                            <p:strVal val="0-#ppt_w/2"/>
                                          </p:val>
                                        </p:tav>
                                        <p:tav tm="100000">
                                          <p:val>
                                            <p:strVal val="#ppt_x"/>
                                          </p:val>
                                        </p:tav>
                                      </p:tavLst>
                                    </p:anim>
                                    <p:anim calcmode="lin" valueType="num">
                                      <p:cBhvr additive="base">
                                        <p:cTn id="32" dur="250" fill="hold"/>
                                        <p:tgtEl>
                                          <p:spTgt spid="6"/>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5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17" grpId="0" animBg="1"/>
      <p:bldP spid="3" grpId="0"/>
      <p:bldP spid="4" grpId="0"/>
      <p:bldP spid="5"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and orange target with an arrow&#10;&#10;Description automatically generated">
            <a:extLst>
              <a:ext uri="{FF2B5EF4-FFF2-40B4-BE49-F238E27FC236}">
                <a16:creationId xmlns:a16="http://schemas.microsoft.com/office/drawing/2014/main" id="{CCBE4DB3-4C84-B015-35AE-B8DF0D1CA12B}"/>
              </a:ext>
            </a:extLst>
          </p:cNvPr>
          <p:cNvPicPr>
            <a:picLocks noChangeAspect="1"/>
          </p:cNvPicPr>
          <p:nvPr/>
        </p:nvPicPr>
        <p:blipFill rotWithShape="1">
          <a:blip r:embed="rId3">
            <a:alphaModFix amt="5000"/>
            <a:extLst>
              <a:ext uri="{28A0092B-C50C-407E-A947-70E740481C1C}">
                <a14:useLocalDpi xmlns:a14="http://schemas.microsoft.com/office/drawing/2010/main" val="0"/>
              </a:ext>
            </a:extLst>
          </a:blip>
          <a:srcRect b="16040"/>
          <a:stretch/>
        </p:blipFill>
        <p:spPr>
          <a:xfrm>
            <a:off x="7330226" y="2753632"/>
            <a:ext cx="2957137" cy="2790617"/>
          </a:xfrm>
          <a:prstGeom prst="rect">
            <a:avLst/>
          </a:prstGeom>
        </p:spPr>
      </p:pic>
      <p:sp>
        <p:nvSpPr>
          <p:cNvPr id="18" name="Content Placeholder 2"/>
          <p:cNvSpPr txBox="1"/>
          <p:nvPr/>
        </p:nvSpPr>
        <p:spPr>
          <a:xfrm>
            <a:off x="4896644" y="31875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2000" b="1" dirty="0">
                <a:latin typeface="微软雅黑" panose="020B0503020204020204" pitchFamily="34" charset="-122"/>
                <a:ea typeface="微软雅黑" panose="020B0503020204020204" pitchFamily="34" charset="-122"/>
                <a:cs typeface="+mn-ea"/>
                <a:sym typeface="+mn-lt"/>
              </a:rPr>
              <a:t>Our Mission</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19" name="Content Placeholder 2"/>
          <p:cNvSpPr txBox="1"/>
          <p:nvPr/>
        </p:nvSpPr>
        <p:spPr>
          <a:xfrm>
            <a:off x="1108271" y="810340"/>
            <a:ext cx="1050568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r>
              <a:rPr lang="en-US" sz="2000" b="0" i="0" dirty="0">
                <a:solidFill>
                  <a:srgbClr val="374151"/>
                </a:solidFill>
                <a:effectLst/>
                <a:latin typeface="Söhne"/>
              </a:rPr>
              <a:t>Our mission is simple: to get you where you need to go, on time, every time. We understand the importance of punctuality, reliability, and the peace of mind that comes with knowing you're in safe hands. Whether you're heading to a crucial business meeting, catching a flight, or simply exploring the beauty of our city, we're here to make your journey seamless and enjoyable</a:t>
            </a:r>
            <a:r>
              <a:rPr lang="en-US" sz="2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rPr>
              <a:t>.</a:t>
            </a:r>
            <a:endParaRPr lang="en-US" sz="2000" dirty="0">
              <a:solidFill>
                <a:srgbClr val="374151"/>
              </a:solidFill>
              <a:latin typeface="Söhne"/>
              <a:ea typeface="微软雅黑" panose="020B0503020204020204" pitchFamily="34" charset="-122"/>
              <a:cs typeface="Arial" panose="020B0604020202020204" pitchFamily="34" charset="0"/>
              <a:sym typeface="+mn-lt"/>
            </a:endParaRPr>
          </a:p>
        </p:txBody>
      </p:sp>
      <p:grpSp>
        <p:nvGrpSpPr>
          <p:cNvPr id="17" name="Group 16">
            <a:extLst>
              <a:ext uri="{FF2B5EF4-FFF2-40B4-BE49-F238E27FC236}">
                <a16:creationId xmlns:a16="http://schemas.microsoft.com/office/drawing/2014/main" id="{0929E6CA-710F-C595-B36D-5744C781077E}"/>
              </a:ext>
            </a:extLst>
          </p:cNvPr>
          <p:cNvGrpSpPr/>
          <p:nvPr/>
        </p:nvGrpSpPr>
        <p:grpSpPr>
          <a:xfrm>
            <a:off x="1244800" y="2516853"/>
            <a:ext cx="4683764" cy="4170518"/>
            <a:chOff x="1254426" y="2521889"/>
            <a:chExt cx="3568406" cy="2986641"/>
          </a:xfrm>
        </p:grpSpPr>
        <p:sp>
          <p:nvSpPr>
            <p:cNvPr id="15" name="Text Placeholder 33"/>
            <p:cNvSpPr txBox="1"/>
            <p:nvPr/>
          </p:nvSpPr>
          <p:spPr>
            <a:xfrm>
              <a:off x="1254426" y="2798604"/>
              <a:ext cx="3568406" cy="2709926"/>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en-US" altLang="zh-CN" sz="1800" dirty="0">
                  <a:latin typeface="Söhne"/>
                  <a:ea typeface="微软雅黑" panose="020B0503020204020204" pitchFamily="34" charset="-122"/>
                  <a:sym typeface="Arial" panose="020B0604020202020204" pitchFamily="34" charset="0"/>
                </a:rPr>
                <a:t>Our vision is to create a transportation service that not only meets the practical needs of our users but exceeds their expectations, fostering a positive impact on their daily lives and well-being. </a:t>
              </a:r>
            </a:p>
            <a:p>
              <a:pPr>
                <a:lnSpc>
                  <a:spcPct val="120000"/>
                </a:lnSpc>
                <a:spcBef>
                  <a:spcPts val="0"/>
                </a:spcBef>
              </a:pPr>
              <a:r>
                <a:rPr lang="en-IN" sz="1800" b="1" i="0" dirty="0">
                  <a:effectLst/>
                  <a:latin typeface="Söhne"/>
                </a:rPr>
                <a:t>User Satisfaction</a:t>
              </a:r>
              <a:endParaRPr lang="en-US" sz="1800" b="1" i="0" dirty="0">
                <a:effectLst/>
                <a:latin typeface="Söhne"/>
                <a:ea typeface="微软雅黑" panose="020B0503020204020204" pitchFamily="34" charset="-122"/>
                <a:sym typeface="Arial" panose="020B0604020202020204" pitchFamily="34" charset="0"/>
              </a:endParaRPr>
            </a:p>
            <a:p>
              <a:pPr>
                <a:lnSpc>
                  <a:spcPct val="120000"/>
                </a:lnSpc>
                <a:spcBef>
                  <a:spcPts val="0"/>
                </a:spcBef>
              </a:pPr>
              <a:r>
                <a:rPr lang="en-IN" sz="1800" b="1" i="0" dirty="0">
                  <a:effectLst/>
                  <a:latin typeface="Söhne"/>
                </a:rPr>
                <a:t>Innovation and Continuous Improvement</a:t>
              </a:r>
              <a:endParaRPr lang="en-US" sz="1800" b="1" dirty="0">
                <a:latin typeface="Söhne"/>
                <a:ea typeface="微软雅黑" panose="020B0503020204020204" pitchFamily="34" charset="-122"/>
                <a:sym typeface="Arial" panose="020B0604020202020204" pitchFamily="34" charset="0"/>
              </a:endParaRPr>
            </a:p>
            <a:p>
              <a:pPr>
                <a:lnSpc>
                  <a:spcPct val="120000"/>
                </a:lnSpc>
                <a:spcBef>
                  <a:spcPts val="0"/>
                </a:spcBef>
              </a:pPr>
              <a:r>
                <a:rPr lang="en-IN" sz="1800" b="1" i="0" dirty="0">
                  <a:effectLst/>
                  <a:latin typeface="Söhne"/>
                </a:rPr>
                <a:t>Employee-Centric Approach</a:t>
              </a:r>
              <a:endParaRPr lang="en-US" sz="1800" b="1" i="0" dirty="0">
                <a:effectLst/>
                <a:latin typeface="Söhne"/>
                <a:ea typeface="微软雅黑" panose="020B0503020204020204" pitchFamily="34" charset="-122"/>
                <a:sym typeface="Arial" panose="020B0604020202020204" pitchFamily="34" charset="0"/>
              </a:endParaRPr>
            </a:p>
            <a:p>
              <a:pPr>
                <a:lnSpc>
                  <a:spcPct val="120000"/>
                </a:lnSpc>
                <a:spcBef>
                  <a:spcPts val="0"/>
                </a:spcBef>
              </a:pPr>
              <a:r>
                <a:rPr lang="en-IN" sz="1800" b="1" i="0" dirty="0">
                  <a:effectLst/>
                  <a:latin typeface="Söhne"/>
                </a:rPr>
                <a:t>Sustainability Commitment</a:t>
              </a:r>
              <a:endParaRPr lang="en-US" sz="1800" b="1" dirty="0">
                <a:latin typeface="Söhne"/>
                <a:ea typeface="微软雅黑" panose="020B0503020204020204" pitchFamily="34" charset="-122"/>
                <a:sym typeface="Arial" panose="020B0604020202020204" pitchFamily="34" charset="0"/>
              </a:endParaRPr>
            </a:p>
            <a:p>
              <a:pPr>
                <a:lnSpc>
                  <a:spcPct val="120000"/>
                </a:lnSpc>
                <a:spcBef>
                  <a:spcPts val="0"/>
                </a:spcBef>
              </a:pPr>
              <a:r>
                <a:rPr lang="en-IN" sz="1800" b="1" i="0" dirty="0">
                  <a:effectLst/>
                  <a:latin typeface="Söhne"/>
                </a:rPr>
                <a:t>Forward-Thinking Organization</a:t>
              </a:r>
            </a:p>
            <a:p>
              <a:pPr>
                <a:lnSpc>
                  <a:spcPct val="120000"/>
                </a:lnSpc>
                <a:spcBef>
                  <a:spcPts val="0"/>
                </a:spcBef>
              </a:pPr>
              <a:r>
                <a:rPr lang="en-US" altLang="zh-CN" sz="1800" b="1" dirty="0">
                  <a:latin typeface="Söhne"/>
                  <a:ea typeface="微软雅黑" panose="020B0503020204020204" pitchFamily="34" charset="-122"/>
                  <a:sym typeface="Arial" panose="020B0604020202020204" pitchFamily="34" charset="0"/>
                </a:rPr>
                <a:t>Corporate Responsibility</a:t>
              </a:r>
            </a:p>
          </p:txBody>
        </p:sp>
        <p:sp>
          <p:nvSpPr>
            <p:cNvPr id="16" name="TextBox 15"/>
            <p:cNvSpPr txBox="1"/>
            <p:nvPr/>
          </p:nvSpPr>
          <p:spPr>
            <a:xfrm>
              <a:off x="1254426" y="2521889"/>
              <a:ext cx="3543515" cy="206551"/>
            </a:xfrm>
            <a:prstGeom prst="rect">
              <a:avLst/>
            </a:prstGeom>
            <a:noFill/>
          </p:spPr>
          <p:txBody>
            <a:bodyPr wrap="square" lIns="0" tIns="0" rIns="0" bIns="0" rtlCol="0">
              <a:spAutoFit/>
            </a:bodyPr>
            <a:lstStyle/>
            <a:p>
              <a:r>
                <a:rPr lang="en-US" altLang="zh-CN" sz="1800" b="1" dirty="0">
                  <a:ea typeface="微软雅黑" panose="020B0503020204020204" pitchFamily="34" charset="-122"/>
                </a:rPr>
                <a:t>Vision</a:t>
              </a:r>
              <a:endParaRPr lang="zh-CN" altLang="en-US" sz="1800" b="1" dirty="0">
                <a:ea typeface="微软雅黑" panose="020B0503020204020204" pitchFamily="34" charset="-122"/>
              </a:endParaRPr>
            </a:p>
          </p:txBody>
        </p:sp>
      </p:grpSp>
      <p:grpSp>
        <p:nvGrpSpPr>
          <p:cNvPr id="3" name="Group 2">
            <a:extLst>
              <a:ext uri="{FF2B5EF4-FFF2-40B4-BE49-F238E27FC236}">
                <a16:creationId xmlns:a16="http://schemas.microsoft.com/office/drawing/2014/main" id="{EC02894C-DC75-3A94-55F8-280948A679D4}"/>
              </a:ext>
            </a:extLst>
          </p:cNvPr>
          <p:cNvGrpSpPr/>
          <p:nvPr/>
        </p:nvGrpSpPr>
        <p:grpSpPr>
          <a:xfrm>
            <a:off x="6930188" y="2516852"/>
            <a:ext cx="4683764" cy="4170519"/>
            <a:chOff x="1254426" y="2207949"/>
            <a:chExt cx="3630432" cy="3993429"/>
          </a:xfrm>
        </p:grpSpPr>
        <p:sp>
          <p:nvSpPr>
            <p:cNvPr id="5" name="Text Placeholder 33">
              <a:extLst>
                <a:ext uri="{FF2B5EF4-FFF2-40B4-BE49-F238E27FC236}">
                  <a16:creationId xmlns:a16="http://schemas.microsoft.com/office/drawing/2014/main" id="{5E3B9F1E-F4B5-F23C-B900-5E5832ADE591}"/>
                </a:ext>
              </a:extLst>
            </p:cNvPr>
            <p:cNvSpPr txBox="1"/>
            <p:nvPr/>
          </p:nvSpPr>
          <p:spPr>
            <a:xfrm>
              <a:off x="1316445" y="2598781"/>
              <a:ext cx="3568413" cy="3602597"/>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pPr>
              <a:r>
                <a:rPr lang="en-US" altLang="zh-CN" sz="1800" dirty="0">
                  <a:latin typeface="Söhne"/>
                  <a:ea typeface="微软雅黑" panose="020B0503020204020204" pitchFamily="34" charset="-122"/>
                  <a:sym typeface="Arial" panose="020B0604020202020204" pitchFamily="34" charset="0"/>
                </a:rPr>
                <a:t>To provide employees with a safe, efficient, and comfortable transportation experience that enhances their work-life balance, reduces commuting stress, and fosters a positive and productive work environment.</a:t>
              </a:r>
            </a:p>
            <a:p>
              <a:pPr>
                <a:lnSpc>
                  <a:spcPct val="120000"/>
                </a:lnSpc>
                <a:spcBef>
                  <a:spcPts val="0"/>
                </a:spcBef>
              </a:pPr>
              <a:r>
                <a:rPr lang="en-IN" sz="1800" b="1" i="0" dirty="0">
                  <a:effectLst/>
                  <a:latin typeface="Söhne"/>
                </a:rPr>
                <a:t>Punctuality and Reliability</a:t>
              </a:r>
            </a:p>
            <a:p>
              <a:pPr>
                <a:lnSpc>
                  <a:spcPct val="120000"/>
                </a:lnSpc>
                <a:spcBef>
                  <a:spcPts val="0"/>
                </a:spcBef>
              </a:pPr>
              <a:r>
                <a:rPr lang="en-IN" sz="1800" b="1" i="0" dirty="0">
                  <a:effectLst/>
                  <a:latin typeface="Söhne"/>
                </a:rPr>
                <a:t>Safety and Security</a:t>
              </a:r>
              <a:endParaRPr lang="en-IN" sz="1800" b="1" dirty="0">
                <a:latin typeface="Söhne"/>
              </a:endParaRPr>
            </a:p>
            <a:p>
              <a:pPr>
                <a:lnSpc>
                  <a:spcPct val="120000"/>
                </a:lnSpc>
                <a:spcBef>
                  <a:spcPts val="0"/>
                </a:spcBef>
              </a:pPr>
              <a:r>
                <a:rPr lang="en-IN" sz="1800" b="1" i="0" dirty="0">
                  <a:effectLst/>
                  <a:latin typeface="Söhne"/>
                </a:rPr>
                <a:t>Comfort and Convenience</a:t>
              </a:r>
            </a:p>
            <a:p>
              <a:pPr>
                <a:lnSpc>
                  <a:spcPct val="120000"/>
                </a:lnSpc>
                <a:spcBef>
                  <a:spcPts val="0"/>
                </a:spcBef>
              </a:pPr>
              <a:r>
                <a:rPr lang="en-IN" sz="1800" b="1" i="0" dirty="0">
                  <a:effectLst/>
                  <a:latin typeface="Söhne"/>
                </a:rPr>
                <a:t>Cost-Efficiency</a:t>
              </a:r>
              <a:endParaRPr lang="en-IN" sz="1800" b="1" dirty="0">
                <a:latin typeface="Söhne"/>
              </a:endParaRPr>
            </a:p>
            <a:p>
              <a:pPr>
                <a:lnSpc>
                  <a:spcPct val="120000"/>
                </a:lnSpc>
                <a:spcBef>
                  <a:spcPts val="0"/>
                </a:spcBef>
              </a:pPr>
              <a:r>
                <a:rPr lang="en-IN" sz="1800" b="1" i="0" dirty="0">
                  <a:effectLst/>
                  <a:latin typeface="Söhne"/>
                </a:rPr>
                <a:t>Environmental Sustainability</a:t>
              </a:r>
              <a:endParaRPr lang="en-IN" sz="1800" b="1" dirty="0">
                <a:latin typeface="Söhne"/>
              </a:endParaRPr>
            </a:p>
            <a:p>
              <a:pPr>
                <a:lnSpc>
                  <a:spcPct val="120000"/>
                </a:lnSpc>
                <a:spcBef>
                  <a:spcPts val="0"/>
                </a:spcBef>
              </a:pPr>
              <a:r>
                <a:rPr lang="en-IN" sz="1800" b="1" i="0" dirty="0">
                  <a:effectLst/>
                  <a:latin typeface="Söhne"/>
                </a:rPr>
                <a:t>Technology Integration</a:t>
              </a:r>
              <a:endParaRPr lang="en-IN" sz="1800" b="1" dirty="0">
                <a:latin typeface="Söhne"/>
              </a:endParaRPr>
            </a:p>
          </p:txBody>
        </p:sp>
        <p:sp>
          <p:nvSpPr>
            <p:cNvPr id="6" name="TextBox 5">
              <a:extLst>
                <a:ext uri="{FF2B5EF4-FFF2-40B4-BE49-F238E27FC236}">
                  <a16:creationId xmlns:a16="http://schemas.microsoft.com/office/drawing/2014/main" id="{E2AE0E85-F017-E213-CC9C-8F21794D753E}"/>
                </a:ext>
              </a:extLst>
            </p:cNvPr>
            <p:cNvSpPr txBox="1"/>
            <p:nvPr/>
          </p:nvSpPr>
          <p:spPr>
            <a:xfrm>
              <a:off x="1254426" y="2207949"/>
              <a:ext cx="3105502" cy="276999"/>
            </a:xfrm>
            <a:prstGeom prst="rect">
              <a:avLst/>
            </a:prstGeom>
            <a:noFill/>
          </p:spPr>
          <p:txBody>
            <a:bodyPr wrap="square" lIns="0" tIns="0" rIns="0" bIns="0" rtlCol="0">
              <a:spAutoFit/>
            </a:bodyPr>
            <a:lstStyle/>
            <a:p>
              <a:r>
                <a:rPr lang="en-US" altLang="zh-CN" sz="1800" b="1" dirty="0">
                  <a:ea typeface="微软雅黑" panose="020B0503020204020204" pitchFamily="34" charset="-122"/>
                </a:rPr>
                <a:t>Goals</a:t>
              </a:r>
              <a:endParaRPr lang="zh-CN" altLang="en-US" sz="1800" b="1" dirty="0">
                <a:ea typeface="微软雅黑" panose="020B0503020204020204" pitchFamily="34" charset="-122"/>
              </a:endParaRPr>
            </a:p>
          </p:txBody>
        </p:sp>
      </p:grpSp>
      <p:pic>
        <p:nvPicPr>
          <p:cNvPr id="8" name="Picture 7" descr="A black and orange eye with white text&#10;&#10;Description automatically generated">
            <a:extLst>
              <a:ext uri="{FF2B5EF4-FFF2-40B4-BE49-F238E27FC236}">
                <a16:creationId xmlns:a16="http://schemas.microsoft.com/office/drawing/2014/main" id="{BF49567C-39BA-7CFA-A193-15254A414686}"/>
              </a:ext>
            </a:extLst>
          </p:cNvPr>
          <p:cNvPicPr>
            <a:picLocks noChangeAspect="1"/>
          </p:cNvPicPr>
          <p:nvPr/>
        </p:nvPicPr>
        <p:blipFill rotWithShape="1">
          <a:blip r:embed="rId4">
            <a:alphaModFix amt="5000"/>
            <a:extLst>
              <a:ext uri="{28A0092B-C50C-407E-A947-70E740481C1C}">
                <a14:useLocalDpi xmlns:a14="http://schemas.microsoft.com/office/drawing/2010/main" val="0"/>
              </a:ext>
            </a:extLst>
          </a:blip>
          <a:srcRect b="17406"/>
          <a:stretch/>
        </p:blipFill>
        <p:spPr>
          <a:xfrm>
            <a:off x="1634984" y="2516853"/>
            <a:ext cx="3252851" cy="30197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ow to make a difference: develop for social impact on Google Play | by  0xMaxim | Google Play Apps &amp; Games | Medium">
            <a:extLst>
              <a:ext uri="{FF2B5EF4-FFF2-40B4-BE49-F238E27FC236}">
                <a16:creationId xmlns:a16="http://schemas.microsoft.com/office/drawing/2014/main" id="{EB579454-5AA9-E07E-05A0-01E4076420B7}"/>
              </a:ext>
            </a:extLst>
          </p:cNvPr>
          <p:cNvPicPr>
            <a:picLocks noChangeAspect="1" noChangeArrowheads="1"/>
          </p:cNvPicPr>
          <p:nvPr/>
        </p:nvPicPr>
        <p:blipFill rotWithShape="1">
          <a:blip r:embed="rId3">
            <a:alphaModFix amt="5000"/>
            <a:extLst>
              <a:ext uri="{28A0092B-C50C-407E-A947-70E740481C1C}">
                <a14:useLocalDpi xmlns:a14="http://schemas.microsoft.com/office/drawing/2010/main" val="0"/>
              </a:ext>
            </a:extLst>
          </a:blip>
          <a:srcRect l="9244" r="8151"/>
          <a:stretch/>
        </p:blipFill>
        <p:spPr bwMode="auto">
          <a:xfrm>
            <a:off x="-1" y="144463"/>
            <a:ext cx="12858751" cy="6943725"/>
          </a:xfrm>
          <a:prstGeom prst="rect">
            <a:avLst/>
          </a:prstGeom>
          <a:noFill/>
          <a:extLst>
            <a:ext uri="{909E8E84-426E-40DD-AFC4-6F175D3DCCD1}">
              <a14:hiddenFill xmlns:a14="http://schemas.microsoft.com/office/drawing/2010/main">
                <a:solidFill>
                  <a:srgbClr val="FFFFFF"/>
                </a:solidFill>
              </a14:hiddenFill>
            </a:ext>
          </a:extLst>
        </p:spPr>
      </p:pic>
      <p:sp>
        <p:nvSpPr>
          <p:cNvPr id="6" name="Shape 1694"/>
          <p:cNvSpPr/>
          <p:nvPr/>
        </p:nvSpPr>
        <p:spPr>
          <a:xfrm>
            <a:off x="5429426" y="3455410"/>
            <a:ext cx="2739728" cy="1"/>
          </a:xfrm>
          <a:prstGeom prst="line">
            <a:avLst/>
          </a:prstGeom>
          <a:ln w="12700">
            <a:solidFill>
              <a:srgbClr val="A6AAA9"/>
            </a:solidFill>
            <a:miter lim="400000"/>
          </a:ln>
        </p:spPr>
        <p:txBody>
          <a:bodyPr lIns="23263" tIns="23263" rIns="23263" bIns="23263" anchor="ctr"/>
          <a:lstStyle/>
          <a:p>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Shape 1697"/>
          <p:cNvSpPr/>
          <p:nvPr/>
        </p:nvSpPr>
        <p:spPr>
          <a:xfrm>
            <a:off x="3297106" y="3455412"/>
            <a:ext cx="2083847" cy="1"/>
          </a:xfrm>
          <a:prstGeom prst="line">
            <a:avLst/>
          </a:prstGeom>
          <a:ln w="12700">
            <a:solidFill>
              <a:srgbClr val="A6AAA9"/>
            </a:solidFill>
            <a:miter lim="400000"/>
          </a:ln>
        </p:spPr>
        <p:txBody>
          <a:bodyPr lIns="23263" tIns="23263" rIns="23263" bIns="23263" anchor="ctr"/>
          <a:lstStyle/>
          <a:p>
            <a:endParaRPr sz="1605">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Shape 1698"/>
          <p:cNvSpPr/>
          <p:nvPr/>
        </p:nvSpPr>
        <p:spPr>
          <a:xfrm flipV="1">
            <a:off x="1" y="3193975"/>
            <a:ext cx="3248634" cy="1068045"/>
          </a:xfrm>
          <a:prstGeom prst="line">
            <a:avLst/>
          </a:prstGeom>
          <a:ln w="12700">
            <a:solidFill>
              <a:srgbClr val="A6AAA9"/>
            </a:solidFill>
            <a:miter lim="400000"/>
          </a:ln>
        </p:spPr>
        <p:txBody>
          <a:bodyPr lIns="23263" tIns="23263" rIns="23263" bIns="23263" anchor="ctr"/>
          <a:lstStyle/>
          <a:p>
            <a:endParaRPr sz="1605">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Shape 1715"/>
          <p:cNvSpPr/>
          <p:nvPr/>
        </p:nvSpPr>
        <p:spPr>
          <a:xfrm>
            <a:off x="10879157" y="1330455"/>
            <a:ext cx="1979282" cy="268279"/>
          </a:xfrm>
          <a:prstGeom prst="rect">
            <a:avLst/>
          </a:prstGeom>
          <a:ln w="12700">
            <a:miter lim="400000"/>
          </a:ln>
        </p:spPr>
        <p:txBody>
          <a:bodyPr wrap="square" lIns="0" tIns="0" rIns="0" bIns="0" anchor="ctr">
            <a:spAutoFit/>
          </a:bodyPr>
          <a:lstStyle>
            <a:lvl1pPr algn="l">
              <a:lnSpc>
                <a:spcPct val="120000"/>
              </a:lnSpc>
              <a:defRPr sz="3500">
                <a:solidFill>
                  <a:srgbClr val="53585F"/>
                </a:solidFill>
              </a:defRPr>
            </a:lvl1pPr>
          </a:lstStyle>
          <a:p>
            <a:pPr>
              <a:defRPr sz="1800">
                <a:solidFill>
                  <a:srgbClr val="000000"/>
                </a:solidFill>
              </a:defRPr>
            </a:pPr>
            <a:r>
              <a:rPr lang="en-US" altLang="zh-CN" sz="1600" b="1" dirty="0">
                <a:solidFill>
                  <a:schemeClr val="tx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Education Program</a:t>
            </a:r>
            <a:endParaRPr sz="1600" b="1" dirty="0">
              <a:solidFill>
                <a:schemeClr val="tx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8" name="Shape 1717"/>
          <p:cNvSpPr/>
          <p:nvPr/>
        </p:nvSpPr>
        <p:spPr>
          <a:xfrm>
            <a:off x="8223407" y="5926088"/>
            <a:ext cx="2477287" cy="274114"/>
          </a:xfrm>
          <a:prstGeom prst="rect">
            <a:avLst/>
          </a:prstGeom>
          <a:ln w="12700">
            <a:miter lim="400000"/>
          </a:ln>
        </p:spPr>
        <p:txBody>
          <a:bodyPr wrap="square" lIns="0" tIns="0" rIns="0" bIns="0" anchor="ctr">
            <a:spAutoFit/>
          </a:bodyPr>
          <a:lstStyle>
            <a:lvl1pPr algn="l">
              <a:lnSpc>
                <a:spcPct val="120000"/>
              </a:lnSpc>
              <a:defRPr sz="3500">
                <a:solidFill>
                  <a:srgbClr val="53585F"/>
                </a:solidFill>
              </a:defRPr>
            </a:lvl1pPr>
          </a:lstStyle>
          <a:p>
            <a:pPr>
              <a:defRPr sz="1800">
                <a:solidFill>
                  <a:srgbClr val="000000"/>
                </a:solidFill>
              </a:defRPr>
            </a:pPr>
            <a:r>
              <a:rPr lang="en-IN" sz="1600" b="1" dirty="0"/>
              <a:t>Community Development</a:t>
            </a:r>
            <a:endParaRPr sz="1600" b="1"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5" name="Text Placeholder 4"/>
          <p:cNvSpPr>
            <a:spLocks noGrp="1"/>
          </p:cNvSpPr>
          <p:nvPr>
            <p:ph type="body" sz="quarter" idx="4294967295"/>
          </p:nvPr>
        </p:nvSpPr>
        <p:spPr>
          <a:xfrm>
            <a:off x="740743" y="1330455"/>
            <a:ext cx="7210495" cy="627864"/>
          </a:xfrm>
          <a:prstGeom prst="rect">
            <a:avLst/>
          </a:prstGeom>
        </p:spPr>
        <p:txBody>
          <a:bodyPr vert="horz" wrap="square" lIns="0" tIns="0" rIns="0" bIns="0" rtlCol="0">
            <a:spAutoFit/>
          </a:bodyPr>
          <a:lstStyle/>
          <a:p>
            <a:pPr marL="0" indent="0" algn="just" fontAlgn="base">
              <a:lnSpc>
                <a:spcPct val="120000"/>
              </a:lnSpc>
              <a:spcBef>
                <a:spcPts val="0"/>
              </a:spcBef>
              <a:spcAft>
                <a:spcPct val="0"/>
              </a:spcAft>
              <a:buNone/>
            </a:pPr>
            <a:r>
              <a:rPr lang="en-US" altLang="zh-CN" sz="1400" dirty="0">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Proudly collaborating with The Earth Saviors Foundation to make a meaningful impact.</a:t>
            </a:r>
          </a:p>
          <a:p>
            <a:pPr marL="0" indent="0" algn="ctr" fontAlgn="base">
              <a:lnSpc>
                <a:spcPct val="120000"/>
              </a:lnSpc>
              <a:spcBef>
                <a:spcPts val="0"/>
              </a:spcBef>
              <a:spcAft>
                <a:spcPct val="0"/>
              </a:spcAft>
              <a:buNone/>
            </a:pPr>
            <a:r>
              <a:rPr lang="en-IN" sz="2000" b="1" dirty="0"/>
              <a:t>"Driving Positive Change Together"</a:t>
            </a:r>
            <a:endParaRPr lang="en-US" altLang="zh-CN" sz="2000" dirty="0">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5" name="Text Placeholder 4"/>
          <p:cNvSpPr txBox="1"/>
          <p:nvPr/>
        </p:nvSpPr>
        <p:spPr>
          <a:xfrm>
            <a:off x="884759" y="5551495"/>
            <a:ext cx="4003956" cy="343688"/>
          </a:xfrm>
          <a:prstGeom prst="rect">
            <a:avLst/>
          </a:prstGeom>
        </p:spPr>
        <p:txBody>
          <a:bodyPr vert="horz" wrap="square"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en-US" altLang="zh-CN" sz="1400" b="1" dirty="0">
                <a:latin typeface="Arial" panose="020B0604020202020204" pitchFamily="34" charset="0"/>
                <a:ea typeface="微软雅黑" panose="020B0503020204020204" pitchFamily="34" charset="-122"/>
                <a:sym typeface="Arial" panose="020B0604020202020204" pitchFamily="34" charset="0"/>
              </a:rPr>
              <a:t>Empowering Communities, Enriching Lives.!!</a:t>
            </a:r>
          </a:p>
        </p:txBody>
      </p:sp>
      <p:sp>
        <p:nvSpPr>
          <p:cNvPr id="39" name="Content Placeholder 2"/>
          <p:cNvSpPr txBox="1"/>
          <p:nvPr/>
        </p:nvSpPr>
        <p:spPr>
          <a:xfrm>
            <a:off x="4010313" y="269591"/>
            <a:ext cx="4745026"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IN" altLang="zh-CN" sz="2000" b="1" dirty="0">
                <a:ea typeface="微软雅黑" panose="020B0503020204020204" pitchFamily="34" charset="-122"/>
                <a:cs typeface="+mn-ea"/>
                <a:sym typeface="+mn-lt"/>
              </a:rPr>
              <a:t>Social Impact Collaboration</a:t>
            </a:r>
            <a:endParaRPr lang="zh-CN" altLang="en-US" sz="2000" b="1" dirty="0">
              <a:ea typeface="微软雅黑" panose="020B0503020204020204" pitchFamily="34" charset="-122"/>
              <a:cs typeface="+mn-ea"/>
              <a:sym typeface="+mn-lt"/>
            </a:endParaRPr>
          </a:p>
        </p:txBody>
      </p:sp>
      <p:sp>
        <p:nvSpPr>
          <p:cNvPr id="40" name="Content Placeholder 2"/>
          <p:cNvSpPr txBox="1"/>
          <p:nvPr/>
        </p:nvSpPr>
        <p:spPr>
          <a:xfrm>
            <a:off x="4175963" y="751347"/>
            <a:ext cx="4353232"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b="1" dirty="0"/>
              <a:t>"Together, We Make a Difference"</a:t>
            </a:r>
            <a:endParaRPr lang="en-US" sz="12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11" name="Group 10">
            <a:extLst>
              <a:ext uri="{FF2B5EF4-FFF2-40B4-BE49-F238E27FC236}">
                <a16:creationId xmlns:a16="http://schemas.microsoft.com/office/drawing/2014/main" id="{4999200B-8F1B-7843-1E80-2E0E58BD1B55}"/>
              </a:ext>
            </a:extLst>
          </p:cNvPr>
          <p:cNvGrpSpPr/>
          <p:nvPr/>
        </p:nvGrpSpPr>
        <p:grpSpPr>
          <a:xfrm>
            <a:off x="4773190" y="2150519"/>
            <a:ext cx="2151279" cy="2288968"/>
            <a:chOff x="4773190" y="2150519"/>
            <a:chExt cx="2151279" cy="2288968"/>
          </a:xfrm>
        </p:grpSpPr>
        <p:sp>
          <p:nvSpPr>
            <p:cNvPr id="15" name="Shape 1704"/>
            <p:cNvSpPr/>
            <p:nvPr/>
          </p:nvSpPr>
          <p:spPr>
            <a:xfrm>
              <a:off x="4817269" y="2321807"/>
              <a:ext cx="2053285" cy="2117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lumMod val="40000"/>
                <a:lumOff val="60000"/>
              </a:schemeClr>
            </a:solidFill>
            <a:ln w="12700">
              <a:miter lim="400000"/>
            </a:ln>
          </p:spPr>
          <p:txBody>
            <a:bodyPr lIns="0" tIns="0" rIns="0" bIns="0"/>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pic>
          <p:nvPicPr>
            <p:cNvPr id="3078" name="Picture 6">
              <a:extLst>
                <a:ext uri="{FF2B5EF4-FFF2-40B4-BE49-F238E27FC236}">
                  <a16:creationId xmlns:a16="http://schemas.microsoft.com/office/drawing/2014/main" id="{B333C1EE-C2A0-DC96-3169-E482643B610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3190" y="2150519"/>
              <a:ext cx="2151279" cy="21926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id="{79C2025D-1562-CC95-2EEB-92F6833A9E9C}"/>
              </a:ext>
            </a:extLst>
          </p:cNvPr>
          <p:cNvGrpSpPr/>
          <p:nvPr/>
        </p:nvGrpSpPr>
        <p:grpSpPr>
          <a:xfrm>
            <a:off x="1188628" y="2357667"/>
            <a:ext cx="3007310" cy="2962409"/>
            <a:chOff x="1188628" y="2357667"/>
            <a:chExt cx="3007310" cy="2962409"/>
          </a:xfrm>
        </p:grpSpPr>
        <p:sp>
          <p:nvSpPr>
            <p:cNvPr id="12" name="Shape 1701"/>
            <p:cNvSpPr/>
            <p:nvPr/>
          </p:nvSpPr>
          <p:spPr>
            <a:xfrm>
              <a:off x="1188628" y="2357667"/>
              <a:ext cx="3007310" cy="296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a:miter lim="400000"/>
            </a:ln>
          </p:spPr>
          <p:txBody>
            <a:bodyPr lIns="0" tIns="0" rIns="0" bIns="0"/>
            <a:lstStyle/>
            <a:p>
              <a:pPr>
                <a:lnSpc>
                  <a:spcPct val="120000"/>
                </a:lnSpc>
              </a:pPr>
              <a:endParaRPr sz="1605">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pic>
          <p:nvPicPr>
            <p:cNvPr id="3082" name="Picture 10">
              <a:extLst>
                <a:ext uri="{FF2B5EF4-FFF2-40B4-BE49-F238E27FC236}">
                  <a16:creationId xmlns:a16="http://schemas.microsoft.com/office/drawing/2014/main" id="{42BEF3BD-D996-1B70-31D0-02D47A62CE2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5294" y="2600470"/>
              <a:ext cx="2544036" cy="2453944"/>
            </a:xfrm>
            <a:prstGeom prst="flowChartConnector">
              <a:avLst/>
            </a:prstGeom>
            <a:noFill/>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id="{D030B289-C718-2824-AEB7-F36ACE53E13F}"/>
              </a:ext>
            </a:extLst>
          </p:cNvPr>
          <p:cNvGrpSpPr/>
          <p:nvPr/>
        </p:nvGrpSpPr>
        <p:grpSpPr>
          <a:xfrm>
            <a:off x="7507444" y="1106115"/>
            <a:ext cx="4011236" cy="3951351"/>
            <a:chOff x="7507444" y="1106115"/>
            <a:chExt cx="4011236" cy="3951351"/>
          </a:xfrm>
        </p:grpSpPr>
        <p:sp>
          <p:nvSpPr>
            <p:cNvPr id="7" name="Shape 1695"/>
            <p:cNvSpPr/>
            <p:nvPr/>
          </p:nvSpPr>
          <p:spPr>
            <a:xfrm>
              <a:off x="7507444" y="1106115"/>
              <a:ext cx="4011236" cy="39513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12700">
              <a:miter lim="400000"/>
            </a:ln>
          </p:spPr>
          <p:txBody>
            <a:bodyPr lIns="0" tIns="0" rIns="0" bIns="0"/>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pic>
          <p:nvPicPr>
            <p:cNvPr id="3084" name="Picture 12" descr="l1">
              <a:extLst>
                <a:ext uri="{FF2B5EF4-FFF2-40B4-BE49-F238E27FC236}">
                  <a16:creationId xmlns:a16="http://schemas.microsoft.com/office/drawing/2014/main" id="{26912611-E7B1-38A5-6E0C-7575ACF25D2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45420"/>
            <a:stretch/>
          </p:blipFill>
          <p:spPr bwMode="auto">
            <a:xfrm>
              <a:off x="7774903" y="1381583"/>
              <a:ext cx="3499373" cy="3437484"/>
            </a:xfrm>
            <a:prstGeom prst="flowChartConnector">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A66843E0-A947-024E-F434-7A0EBBAE0628}"/>
              </a:ext>
            </a:extLst>
          </p:cNvPr>
          <p:cNvGrpSpPr/>
          <p:nvPr/>
        </p:nvGrpSpPr>
        <p:grpSpPr>
          <a:xfrm>
            <a:off x="10385637" y="4507137"/>
            <a:ext cx="2136343" cy="2136344"/>
            <a:chOff x="10385637" y="4507137"/>
            <a:chExt cx="2136343" cy="2136344"/>
          </a:xfrm>
        </p:grpSpPr>
        <p:grpSp>
          <p:nvGrpSpPr>
            <p:cNvPr id="36" name="Group 35"/>
            <p:cNvGrpSpPr/>
            <p:nvPr/>
          </p:nvGrpSpPr>
          <p:grpSpPr>
            <a:xfrm>
              <a:off x="10385637" y="4507137"/>
              <a:ext cx="2136343" cy="2136344"/>
              <a:chOff x="8567357" y="3819709"/>
              <a:chExt cx="817551" cy="817551"/>
            </a:xfrm>
          </p:grpSpPr>
          <p:sp>
            <p:nvSpPr>
              <p:cNvPr id="24" name="Shape 1713"/>
              <p:cNvSpPr/>
              <p:nvPr/>
            </p:nvSpPr>
            <p:spPr>
              <a:xfrm rot="18610256" flipH="1">
                <a:off x="8567357" y="3819709"/>
                <a:ext cx="817551" cy="8175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12700">
                <a:noFill/>
                <a:miter lim="400000"/>
              </a:ln>
            </p:spPr>
            <p:txBody>
              <a:bodyPr lIns="17447" tIns="17447" rIns="17447" bIns="17447" anchor="ctr"/>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Shape 1719"/>
              <p:cNvSpPr/>
              <p:nvPr/>
            </p:nvSpPr>
            <p:spPr>
              <a:xfrm>
                <a:off x="8839580" y="4053860"/>
                <a:ext cx="273105" cy="349251"/>
              </a:xfrm>
              <a:custGeom>
                <a:avLst/>
                <a:gdLst/>
                <a:ahLst/>
                <a:cxnLst>
                  <a:cxn ang="0">
                    <a:pos x="wd2" y="hd2"/>
                  </a:cxn>
                  <a:cxn ang="5400000">
                    <a:pos x="wd2" y="hd2"/>
                  </a:cxn>
                  <a:cxn ang="10800000">
                    <a:pos x="wd2" y="hd2"/>
                  </a:cxn>
                  <a:cxn ang="16200000">
                    <a:pos x="wd2" y="hd2"/>
                  </a:cxn>
                </a:cxnLst>
                <a:rect l="0" t="0" r="r" b="b"/>
                <a:pathLst>
                  <a:path w="21600" h="21218" extrusionOk="0">
                    <a:moveTo>
                      <a:pt x="6595" y="39"/>
                    </a:moveTo>
                    <a:cubicBezTo>
                      <a:pt x="4807" y="400"/>
                      <a:pt x="1724" y="3046"/>
                      <a:pt x="2203" y="4243"/>
                    </a:cubicBezTo>
                    <a:cubicBezTo>
                      <a:pt x="2751" y="5505"/>
                      <a:pt x="6720" y="6978"/>
                      <a:pt x="6720" y="6978"/>
                    </a:cubicBezTo>
                    <a:cubicBezTo>
                      <a:pt x="10143" y="6768"/>
                      <a:pt x="10142" y="6765"/>
                      <a:pt x="10142" y="6765"/>
                    </a:cubicBezTo>
                    <a:cubicBezTo>
                      <a:pt x="10142" y="6765"/>
                      <a:pt x="8780" y="460"/>
                      <a:pt x="7274" y="39"/>
                    </a:cubicBezTo>
                    <a:cubicBezTo>
                      <a:pt x="7086" y="-14"/>
                      <a:pt x="6850" y="-13"/>
                      <a:pt x="6595" y="39"/>
                    </a:cubicBezTo>
                    <a:close/>
                    <a:moveTo>
                      <a:pt x="14631" y="39"/>
                    </a:moveTo>
                    <a:cubicBezTo>
                      <a:pt x="13128" y="460"/>
                      <a:pt x="11763" y="6765"/>
                      <a:pt x="11763" y="6765"/>
                    </a:cubicBezTo>
                    <a:cubicBezTo>
                      <a:pt x="15178" y="6975"/>
                      <a:pt x="15185" y="6978"/>
                      <a:pt x="15185" y="6978"/>
                    </a:cubicBezTo>
                    <a:cubicBezTo>
                      <a:pt x="15185" y="6978"/>
                      <a:pt x="19144" y="5505"/>
                      <a:pt x="19827" y="4243"/>
                    </a:cubicBezTo>
                    <a:cubicBezTo>
                      <a:pt x="20373" y="2875"/>
                      <a:pt x="16133" y="-382"/>
                      <a:pt x="14631" y="39"/>
                    </a:cubicBezTo>
                    <a:close/>
                    <a:moveTo>
                      <a:pt x="7135" y="2668"/>
                    </a:moveTo>
                    <a:cubicBezTo>
                      <a:pt x="7957" y="2878"/>
                      <a:pt x="8646" y="5924"/>
                      <a:pt x="8646" y="5924"/>
                    </a:cubicBezTo>
                    <a:cubicBezTo>
                      <a:pt x="6865" y="6029"/>
                      <a:pt x="6858" y="6031"/>
                      <a:pt x="6858" y="6031"/>
                    </a:cubicBezTo>
                    <a:cubicBezTo>
                      <a:pt x="6858" y="6031"/>
                      <a:pt x="4943" y="5300"/>
                      <a:pt x="4669" y="4668"/>
                    </a:cubicBezTo>
                    <a:cubicBezTo>
                      <a:pt x="4395" y="4037"/>
                      <a:pt x="6451" y="2352"/>
                      <a:pt x="7135" y="2668"/>
                    </a:cubicBezTo>
                    <a:close/>
                    <a:moveTo>
                      <a:pt x="14769" y="2668"/>
                    </a:moveTo>
                    <a:cubicBezTo>
                      <a:pt x="15452" y="2352"/>
                      <a:pt x="17509" y="4037"/>
                      <a:pt x="17236" y="4668"/>
                    </a:cubicBezTo>
                    <a:cubicBezTo>
                      <a:pt x="16962" y="5300"/>
                      <a:pt x="15046" y="6031"/>
                      <a:pt x="15047" y="6031"/>
                    </a:cubicBezTo>
                    <a:cubicBezTo>
                      <a:pt x="13407" y="5926"/>
                      <a:pt x="13412" y="5924"/>
                      <a:pt x="13412" y="5924"/>
                    </a:cubicBezTo>
                    <a:cubicBezTo>
                      <a:pt x="13412" y="5924"/>
                      <a:pt x="13950" y="2878"/>
                      <a:pt x="14769" y="2668"/>
                    </a:cubicBezTo>
                    <a:close/>
                    <a:moveTo>
                      <a:pt x="8355" y="7595"/>
                    </a:moveTo>
                    <a:lnTo>
                      <a:pt x="8355" y="21112"/>
                    </a:lnTo>
                    <a:cubicBezTo>
                      <a:pt x="9036" y="21216"/>
                      <a:pt x="9992" y="21218"/>
                      <a:pt x="10945" y="21218"/>
                    </a:cubicBezTo>
                    <a:cubicBezTo>
                      <a:pt x="11899" y="21218"/>
                      <a:pt x="12857" y="21216"/>
                      <a:pt x="13675" y="21112"/>
                    </a:cubicBezTo>
                    <a:cubicBezTo>
                      <a:pt x="13675" y="7594"/>
                      <a:pt x="13675" y="7595"/>
                      <a:pt x="13675" y="7595"/>
                    </a:cubicBezTo>
                    <a:cubicBezTo>
                      <a:pt x="12857" y="7595"/>
                      <a:pt x="11899" y="7595"/>
                      <a:pt x="10945" y="7595"/>
                    </a:cubicBezTo>
                    <a:cubicBezTo>
                      <a:pt x="9992" y="7595"/>
                      <a:pt x="9036" y="7595"/>
                      <a:pt x="8355" y="7595"/>
                    </a:cubicBezTo>
                    <a:close/>
                    <a:moveTo>
                      <a:pt x="6969" y="7691"/>
                    </a:moveTo>
                    <a:cubicBezTo>
                      <a:pt x="3825" y="7796"/>
                      <a:pt x="2189" y="8106"/>
                      <a:pt x="2189" y="8106"/>
                    </a:cubicBezTo>
                    <a:cubicBezTo>
                      <a:pt x="1095" y="8106"/>
                      <a:pt x="0" y="8842"/>
                      <a:pt x="0" y="9788"/>
                    </a:cubicBezTo>
                    <a:cubicBezTo>
                      <a:pt x="0" y="18924"/>
                      <a:pt x="0" y="18930"/>
                      <a:pt x="0" y="18930"/>
                    </a:cubicBezTo>
                    <a:cubicBezTo>
                      <a:pt x="0" y="19875"/>
                      <a:pt x="1095" y="20601"/>
                      <a:pt x="2189" y="20601"/>
                    </a:cubicBezTo>
                    <a:cubicBezTo>
                      <a:pt x="2189" y="20601"/>
                      <a:pt x="3825" y="20923"/>
                      <a:pt x="6969" y="21133"/>
                    </a:cubicBezTo>
                    <a:cubicBezTo>
                      <a:pt x="6969" y="7690"/>
                      <a:pt x="6969" y="7691"/>
                      <a:pt x="6969" y="7691"/>
                    </a:cubicBezTo>
                    <a:close/>
                    <a:moveTo>
                      <a:pt x="14631" y="7691"/>
                    </a:moveTo>
                    <a:cubicBezTo>
                      <a:pt x="14631" y="21134"/>
                      <a:pt x="14631" y="21133"/>
                      <a:pt x="14631" y="21133"/>
                    </a:cubicBezTo>
                    <a:cubicBezTo>
                      <a:pt x="17775" y="20923"/>
                      <a:pt x="19411" y="20601"/>
                      <a:pt x="19411" y="20601"/>
                    </a:cubicBezTo>
                    <a:cubicBezTo>
                      <a:pt x="20641" y="20601"/>
                      <a:pt x="21600" y="19875"/>
                      <a:pt x="21600" y="18930"/>
                    </a:cubicBezTo>
                    <a:cubicBezTo>
                      <a:pt x="21600" y="9793"/>
                      <a:pt x="21600" y="9788"/>
                      <a:pt x="21600" y="9788"/>
                    </a:cubicBezTo>
                    <a:cubicBezTo>
                      <a:pt x="21600" y="8842"/>
                      <a:pt x="20641" y="8106"/>
                      <a:pt x="19411" y="8106"/>
                    </a:cubicBezTo>
                    <a:cubicBezTo>
                      <a:pt x="19411" y="8106"/>
                      <a:pt x="17775" y="7796"/>
                      <a:pt x="14631" y="7691"/>
                    </a:cubicBezTo>
                    <a:close/>
                  </a:path>
                </a:pathLst>
              </a:custGeom>
              <a:solidFill>
                <a:schemeClr val="bg1"/>
              </a:solidFill>
              <a:ln w="12700">
                <a:miter lim="400000"/>
              </a:ln>
            </p:spPr>
            <p:txBody>
              <a:bodyPr lIns="0" tIns="0" rIns="0" bIns="0"/>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grpSp>
        <p:pic>
          <p:nvPicPr>
            <p:cNvPr id="3088" name="Picture 16">
              <a:extLst>
                <a:ext uri="{FF2B5EF4-FFF2-40B4-BE49-F238E27FC236}">
                  <a16:creationId xmlns:a16="http://schemas.microsoft.com/office/drawing/2014/main" id="{04EBBB5F-11BD-F4AF-71A4-6FC244C5405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47391" y="4653744"/>
              <a:ext cx="1832931" cy="1856091"/>
            </a:xfrm>
            <a:prstGeom prst="flowChartConnector">
              <a:avLst/>
            </a:prstGeom>
            <a:noFill/>
            <a:extLst>
              <a:ext uri="{909E8E84-426E-40DD-AFC4-6F175D3DCCD1}">
                <a14:hiddenFill xmlns:a14="http://schemas.microsoft.com/office/drawing/2010/main">
                  <a:solidFill>
                    <a:srgbClr val="FFFFFF"/>
                  </a:solidFill>
                </a14:hiddenFill>
              </a:ext>
            </a:extLst>
          </p:spPr>
        </p:pic>
      </p:grpSp>
      <p:grpSp>
        <p:nvGrpSpPr>
          <p:cNvPr id="4" name="Group 3">
            <a:extLst>
              <a:ext uri="{FF2B5EF4-FFF2-40B4-BE49-F238E27FC236}">
                <a16:creationId xmlns:a16="http://schemas.microsoft.com/office/drawing/2014/main" id="{EB85D3A1-2F95-B8DF-335B-1E154852C16C}"/>
              </a:ext>
            </a:extLst>
          </p:cNvPr>
          <p:cNvGrpSpPr/>
          <p:nvPr/>
        </p:nvGrpSpPr>
        <p:grpSpPr>
          <a:xfrm>
            <a:off x="5609787" y="4378794"/>
            <a:ext cx="2584975" cy="2584975"/>
            <a:chOff x="5609787" y="4378794"/>
            <a:chExt cx="2584975" cy="2584975"/>
          </a:xfrm>
        </p:grpSpPr>
        <p:grpSp>
          <p:nvGrpSpPr>
            <p:cNvPr id="37" name="Group 36"/>
            <p:cNvGrpSpPr/>
            <p:nvPr/>
          </p:nvGrpSpPr>
          <p:grpSpPr>
            <a:xfrm>
              <a:off x="5609787" y="4378794"/>
              <a:ext cx="2584975" cy="2584975"/>
              <a:chOff x="8881213" y="2921000"/>
              <a:chExt cx="817551" cy="817551"/>
            </a:xfrm>
          </p:grpSpPr>
          <p:sp>
            <p:nvSpPr>
              <p:cNvPr id="22" name="Shape 1711"/>
              <p:cNvSpPr/>
              <p:nvPr/>
            </p:nvSpPr>
            <p:spPr>
              <a:xfrm>
                <a:off x="8881213" y="2921000"/>
                <a:ext cx="817551" cy="8175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a:noFill/>
                <a:miter lim="400000"/>
              </a:ln>
            </p:spPr>
            <p:txBody>
              <a:bodyPr lIns="17447" tIns="17447" rIns="17447" bIns="17447" anchor="ctr"/>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Shape 1718"/>
              <p:cNvSpPr/>
              <p:nvPr/>
            </p:nvSpPr>
            <p:spPr>
              <a:xfrm>
                <a:off x="9124190" y="3171029"/>
                <a:ext cx="331596" cy="298435"/>
              </a:xfrm>
              <a:custGeom>
                <a:avLst/>
                <a:gdLst/>
                <a:ahLst/>
                <a:cxnLst>
                  <a:cxn ang="0">
                    <a:pos x="wd2" y="hd2"/>
                  </a:cxn>
                  <a:cxn ang="5400000">
                    <a:pos x="wd2" y="hd2"/>
                  </a:cxn>
                  <a:cxn ang="10800000">
                    <a:pos x="wd2" y="hd2"/>
                  </a:cxn>
                  <a:cxn ang="16200000">
                    <a:pos x="wd2" y="hd2"/>
                  </a:cxn>
                </a:cxnLst>
                <a:rect l="0" t="0" r="r" b="b"/>
                <a:pathLst>
                  <a:path w="21600" h="21600" extrusionOk="0">
                    <a:moveTo>
                      <a:pt x="19440" y="0"/>
                    </a:moveTo>
                    <a:lnTo>
                      <a:pt x="9720" y="0"/>
                    </a:lnTo>
                    <a:cubicBezTo>
                      <a:pt x="8533" y="0"/>
                      <a:pt x="7560" y="1080"/>
                      <a:pt x="7560" y="2400"/>
                    </a:cubicBezTo>
                    <a:lnTo>
                      <a:pt x="7560" y="12000"/>
                    </a:lnTo>
                    <a:lnTo>
                      <a:pt x="15121" y="12000"/>
                    </a:lnTo>
                    <a:lnTo>
                      <a:pt x="18360" y="15600"/>
                    </a:lnTo>
                    <a:lnTo>
                      <a:pt x="18360" y="12000"/>
                    </a:lnTo>
                    <a:lnTo>
                      <a:pt x="19440" y="12000"/>
                    </a:lnTo>
                    <a:cubicBezTo>
                      <a:pt x="20629" y="12000"/>
                      <a:pt x="21600" y="10920"/>
                      <a:pt x="21600" y="9600"/>
                    </a:cubicBezTo>
                    <a:lnTo>
                      <a:pt x="21600" y="2400"/>
                    </a:lnTo>
                    <a:cubicBezTo>
                      <a:pt x="21600" y="1080"/>
                      <a:pt x="20629" y="0"/>
                      <a:pt x="19440" y="0"/>
                    </a:cubicBezTo>
                    <a:close/>
                    <a:moveTo>
                      <a:pt x="6265" y="13440"/>
                    </a:moveTo>
                    <a:lnTo>
                      <a:pt x="6265" y="6000"/>
                    </a:lnTo>
                    <a:lnTo>
                      <a:pt x="2160" y="6000"/>
                    </a:lnTo>
                    <a:cubicBezTo>
                      <a:pt x="973" y="6000"/>
                      <a:pt x="0" y="7080"/>
                      <a:pt x="0" y="8400"/>
                    </a:cubicBezTo>
                    <a:lnTo>
                      <a:pt x="0" y="15600"/>
                    </a:lnTo>
                    <a:cubicBezTo>
                      <a:pt x="0" y="16920"/>
                      <a:pt x="973" y="18000"/>
                      <a:pt x="2160" y="18000"/>
                    </a:cubicBezTo>
                    <a:lnTo>
                      <a:pt x="3241" y="18000"/>
                    </a:lnTo>
                    <a:lnTo>
                      <a:pt x="3241" y="21600"/>
                    </a:lnTo>
                    <a:lnTo>
                      <a:pt x="6480" y="18000"/>
                    </a:lnTo>
                    <a:lnTo>
                      <a:pt x="11880" y="18000"/>
                    </a:lnTo>
                    <a:cubicBezTo>
                      <a:pt x="13069" y="18000"/>
                      <a:pt x="14040" y="16920"/>
                      <a:pt x="14040" y="15600"/>
                    </a:cubicBezTo>
                    <a:lnTo>
                      <a:pt x="14040" y="13415"/>
                    </a:lnTo>
                    <a:cubicBezTo>
                      <a:pt x="13971" y="13432"/>
                      <a:pt x="13898" y="13440"/>
                      <a:pt x="13824" y="13440"/>
                    </a:cubicBezTo>
                    <a:cubicBezTo>
                      <a:pt x="13824" y="13440"/>
                      <a:pt x="6265" y="13440"/>
                      <a:pt x="6265" y="13440"/>
                    </a:cubicBezTo>
                    <a:close/>
                  </a:path>
                </a:pathLst>
              </a:custGeom>
              <a:solidFill>
                <a:schemeClr val="bg1"/>
              </a:solidFill>
              <a:ln w="12700">
                <a:miter lim="400000"/>
              </a:ln>
            </p:spPr>
            <p:txBody>
              <a:bodyPr lIns="0" tIns="0" rIns="0" bIns="0" anchor="ctr"/>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grpSp>
        <p:pic>
          <p:nvPicPr>
            <p:cNvPr id="3090" name="Picture 18">
              <a:extLst>
                <a:ext uri="{FF2B5EF4-FFF2-40B4-BE49-F238E27FC236}">
                  <a16:creationId xmlns:a16="http://schemas.microsoft.com/office/drawing/2014/main" id="{ED2AE72F-2F50-C54B-B766-F6C4C61C608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26491" y="4597997"/>
              <a:ext cx="2189001" cy="2134405"/>
            </a:xfrm>
            <a:prstGeom prst="flowChartConnector">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254660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18" presetClass="entr" presetSubtype="6"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strips(downRight)">
                                      <p:cBhvr>
                                        <p:cTn id="17" dur="500"/>
                                        <p:tgtEl>
                                          <p:spTgt spid="35"/>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par>
                          <p:cTn id="28" fill="hold">
                            <p:stCondLst>
                              <p:cond delay="2500"/>
                            </p:stCondLst>
                            <p:childTnLst>
                              <p:par>
                                <p:cTn id="29" presetID="18" presetClass="entr" presetSubtype="6" fill="hold" grpId="0" nodeType="after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strips(downRight)">
                                      <p:cBhvr>
                                        <p:cTn id="31" dur="500"/>
                                        <p:tgtEl>
                                          <p:spTgt spid="5">
                                            <p:txEl>
                                              <p:pRg st="0" end="0"/>
                                            </p:txEl>
                                          </p:spTgt>
                                        </p:tgtEl>
                                      </p:cBhvr>
                                    </p:animEffect>
                                  </p:childTnLst>
                                </p:cTn>
                              </p:par>
                            </p:childTnLst>
                          </p:cTn>
                        </p:par>
                        <p:par>
                          <p:cTn id="32" fill="hold">
                            <p:stCondLst>
                              <p:cond delay="3000"/>
                            </p:stCondLst>
                            <p:childTnLst>
                              <p:par>
                                <p:cTn id="33" presetID="18" presetClass="entr" presetSubtype="6" fill="hold" grpId="0" nodeType="after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strips(downRight)">
                                      <p:cBhvr>
                                        <p:cTn id="35" dur="500"/>
                                        <p:tgtEl>
                                          <p:spTgt spid="5">
                                            <p:txEl>
                                              <p:pRg st="1" end="1"/>
                                            </p:txEl>
                                          </p:spTgt>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500" fill="hold"/>
                                        <p:tgtEl>
                                          <p:spTgt spid="2"/>
                                        </p:tgtEl>
                                        <p:attrNameLst>
                                          <p:attrName>ppt_w</p:attrName>
                                        </p:attrNameLst>
                                      </p:cBhvr>
                                      <p:tavLst>
                                        <p:tav tm="0">
                                          <p:val>
                                            <p:fltVal val="0"/>
                                          </p:val>
                                        </p:tav>
                                        <p:tav tm="100000">
                                          <p:val>
                                            <p:strVal val="#ppt_w"/>
                                          </p:val>
                                        </p:tav>
                                      </p:tavLst>
                                    </p:anim>
                                    <p:anim calcmode="lin" valueType="num">
                                      <p:cBhvr>
                                        <p:cTn id="44" dur="500" fill="hold"/>
                                        <p:tgtEl>
                                          <p:spTgt spid="2"/>
                                        </p:tgtEl>
                                        <p:attrNameLst>
                                          <p:attrName>ppt_h</p:attrName>
                                        </p:attrNameLst>
                                      </p:cBhvr>
                                      <p:tavLst>
                                        <p:tav tm="0">
                                          <p:val>
                                            <p:fltVal val="0"/>
                                          </p:val>
                                        </p:tav>
                                        <p:tav tm="100000">
                                          <p:val>
                                            <p:strVal val="#ppt_h"/>
                                          </p:val>
                                        </p:tav>
                                      </p:tavLst>
                                    </p:anim>
                                    <p:animEffect transition="in" filter="fade">
                                      <p:cBhvr>
                                        <p:cTn id="45" dur="500"/>
                                        <p:tgtEl>
                                          <p:spTgt spid="2"/>
                                        </p:tgtEl>
                                      </p:cBhvr>
                                    </p:animEffect>
                                  </p:childTnLst>
                                </p:cTn>
                              </p:par>
                            </p:childTnLst>
                          </p:cTn>
                        </p:par>
                        <p:par>
                          <p:cTn id="46" fill="hold">
                            <p:stCondLst>
                              <p:cond delay="4500"/>
                            </p:stCondLst>
                            <p:childTnLst>
                              <p:par>
                                <p:cTn id="47" presetID="18" presetClass="entr" presetSubtype="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strips(downRight)">
                                      <p:cBhvr>
                                        <p:cTn id="49" dur="500"/>
                                        <p:tgtEl>
                                          <p:spTgt spid="26"/>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p:cTn id="53" dur="500" fill="hold"/>
                                        <p:tgtEl>
                                          <p:spTgt spid="4"/>
                                        </p:tgtEl>
                                        <p:attrNameLst>
                                          <p:attrName>ppt_w</p:attrName>
                                        </p:attrNameLst>
                                      </p:cBhvr>
                                      <p:tavLst>
                                        <p:tav tm="0">
                                          <p:val>
                                            <p:fltVal val="0"/>
                                          </p:val>
                                        </p:tav>
                                        <p:tav tm="100000">
                                          <p:val>
                                            <p:strVal val="#ppt_w"/>
                                          </p:val>
                                        </p:tav>
                                      </p:tavLst>
                                    </p:anim>
                                    <p:anim calcmode="lin" valueType="num">
                                      <p:cBhvr>
                                        <p:cTn id="54" dur="500" fill="hold"/>
                                        <p:tgtEl>
                                          <p:spTgt spid="4"/>
                                        </p:tgtEl>
                                        <p:attrNameLst>
                                          <p:attrName>ppt_h</p:attrName>
                                        </p:attrNameLst>
                                      </p:cBhvr>
                                      <p:tavLst>
                                        <p:tav tm="0">
                                          <p:val>
                                            <p:fltVal val="0"/>
                                          </p:val>
                                        </p:tav>
                                        <p:tav tm="100000">
                                          <p:val>
                                            <p:strVal val="#ppt_h"/>
                                          </p:val>
                                        </p:tav>
                                      </p:tavLst>
                                    </p:anim>
                                    <p:animEffect transition="in" filter="fade">
                                      <p:cBhvr>
                                        <p:cTn id="55" dur="500"/>
                                        <p:tgtEl>
                                          <p:spTgt spid="4"/>
                                        </p:tgtEl>
                                      </p:cBhvr>
                                    </p:animEffect>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500" fill="hold"/>
                                        <p:tgtEl>
                                          <p:spTgt spid="8"/>
                                        </p:tgtEl>
                                        <p:attrNameLst>
                                          <p:attrName>ppt_w</p:attrName>
                                        </p:attrNameLst>
                                      </p:cBhvr>
                                      <p:tavLst>
                                        <p:tav tm="0">
                                          <p:val>
                                            <p:fltVal val="0"/>
                                          </p:val>
                                        </p:tav>
                                        <p:tav tm="100000">
                                          <p:val>
                                            <p:strVal val="#ppt_w"/>
                                          </p:val>
                                        </p:tav>
                                      </p:tavLst>
                                    </p:anim>
                                    <p:anim calcmode="lin" valueType="num">
                                      <p:cBhvr>
                                        <p:cTn id="60" dur="500" fill="hold"/>
                                        <p:tgtEl>
                                          <p:spTgt spid="8"/>
                                        </p:tgtEl>
                                        <p:attrNameLst>
                                          <p:attrName>ppt_h</p:attrName>
                                        </p:attrNameLst>
                                      </p:cBhvr>
                                      <p:tavLst>
                                        <p:tav tm="0">
                                          <p:val>
                                            <p:fltVal val="0"/>
                                          </p:val>
                                        </p:tav>
                                        <p:tav tm="100000">
                                          <p:val>
                                            <p:strVal val="#ppt_h"/>
                                          </p:val>
                                        </p:tav>
                                      </p:tavLst>
                                    </p:anim>
                                    <p:animEffect transition="in" filter="fade">
                                      <p:cBhvr>
                                        <p:cTn id="61" dur="500"/>
                                        <p:tgtEl>
                                          <p:spTgt spid="8"/>
                                        </p:tgtEl>
                                      </p:cBhvr>
                                    </p:animEffect>
                                  </p:childTnLst>
                                </p:cTn>
                              </p:par>
                            </p:childTnLst>
                          </p:cTn>
                        </p:par>
                        <p:par>
                          <p:cTn id="62" fill="hold">
                            <p:stCondLst>
                              <p:cond delay="6000"/>
                            </p:stCondLst>
                            <p:childTnLst>
                              <p:par>
                                <p:cTn id="63" presetID="18" presetClass="entr" presetSubtype="6" fill="hold" grpId="0"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strips(downRight)">
                                      <p:cBhvr>
                                        <p:cTn id="6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26" grpId="0" animBg="1"/>
      <p:bldP spid="28" grpId="0" animBg="1"/>
      <p:bldP spid="5" grpId="0" build="p"/>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7"/>
          <p:cNvGrpSpPr/>
          <p:nvPr/>
        </p:nvGrpSpPr>
        <p:grpSpPr bwMode="auto">
          <a:xfrm>
            <a:off x="740744" y="5623258"/>
            <a:ext cx="5256583" cy="1298425"/>
            <a:chOff x="3484439" y="942880"/>
            <a:chExt cx="3525115" cy="923507"/>
          </a:xfrm>
        </p:grpSpPr>
        <p:sp>
          <p:nvSpPr>
            <p:cNvPr id="20494" name="文本框 66"/>
            <p:cNvSpPr txBox="1">
              <a:spLocks noChangeArrowheads="1"/>
            </p:cNvSpPr>
            <p:nvPr/>
          </p:nvSpPr>
          <p:spPr bwMode="auto">
            <a:xfrm>
              <a:off x="3484439" y="1227772"/>
              <a:ext cx="3525115" cy="638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0" indent="0" algn="just">
                <a:lnSpc>
                  <a:spcPct val="120000"/>
                </a:lnSpc>
                <a:buNone/>
              </a:pPr>
              <a:r>
                <a:rPr lang="en-US" altLang="zh-CN" sz="1500" dirty="0">
                  <a:latin typeface="Arial" panose="020B0604020202020204" pitchFamily="34" charset="0"/>
                  <a:ea typeface="微软雅黑" panose="020B0503020204020204" pitchFamily="34" charset="-122"/>
                  <a:sym typeface="Arial" panose="020B0604020202020204" pitchFamily="34" charset="0"/>
                </a:rPr>
                <a:t>Our fleet of vehicles is maintained to the highest standards, ensuring a clean and comfortable ride. We take pride in providing you with a superior transportation experience.</a:t>
              </a:r>
              <a:endParaRPr lang="en-GB" altLang="zh-CN" sz="1500" dirty="0">
                <a:latin typeface="Arial" panose="020B0604020202020204" pitchFamily="34" charset="0"/>
                <a:ea typeface="微软雅黑" panose="020B0503020204020204" pitchFamily="34" charset="-122"/>
                <a:cs typeface="+mn-ea"/>
                <a:sym typeface="+mn-lt"/>
              </a:endParaRPr>
            </a:p>
          </p:txBody>
        </p:sp>
        <p:sp>
          <p:nvSpPr>
            <p:cNvPr id="41" name="文本框 66"/>
            <p:cNvSpPr txBox="1">
              <a:spLocks noChangeArrowheads="1"/>
            </p:cNvSpPr>
            <p:nvPr/>
          </p:nvSpPr>
          <p:spPr bwMode="auto">
            <a:xfrm>
              <a:off x="4401934" y="942880"/>
              <a:ext cx="1941626" cy="262688"/>
            </a:xfrm>
            <a:prstGeom prst="rect">
              <a:avLst/>
            </a:prstGeom>
            <a:noFill/>
            <a:ln>
              <a:noFill/>
            </a:ln>
          </p:spPr>
          <p:txBody>
            <a:bodyPr wrap="squar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en-US" altLang="zh-CN" sz="1800" b="1" dirty="0">
                  <a:ea typeface="微软雅黑" panose="020B0503020204020204" pitchFamily="34" charset="-122"/>
                </a:rPr>
                <a:t>Clean and Comfortable Cabs</a:t>
              </a:r>
              <a:endParaRPr lang="zh-CN" altLang="en-US" sz="1800" b="1" dirty="0">
                <a:ea typeface="微软雅黑" panose="020B0503020204020204" pitchFamily="34" charset="-122"/>
              </a:endParaRPr>
            </a:p>
          </p:txBody>
        </p:sp>
      </p:grpSp>
      <p:grpSp>
        <p:nvGrpSpPr>
          <p:cNvPr id="4" name="组合 7"/>
          <p:cNvGrpSpPr/>
          <p:nvPr/>
        </p:nvGrpSpPr>
        <p:grpSpPr bwMode="auto">
          <a:xfrm>
            <a:off x="301757" y="3356585"/>
            <a:ext cx="3973742" cy="1842349"/>
            <a:chOff x="3484438" y="880115"/>
            <a:chExt cx="2500471" cy="1310373"/>
          </a:xfrm>
        </p:grpSpPr>
        <p:sp>
          <p:nvSpPr>
            <p:cNvPr id="20490" name="文本框 66"/>
            <p:cNvSpPr txBox="1">
              <a:spLocks noChangeArrowheads="1"/>
            </p:cNvSpPr>
            <p:nvPr/>
          </p:nvSpPr>
          <p:spPr bwMode="auto">
            <a:xfrm>
              <a:off x="3484438" y="1157841"/>
              <a:ext cx="2500471" cy="103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0" indent="0" algn="just">
                <a:lnSpc>
                  <a:spcPct val="120000"/>
                </a:lnSpc>
                <a:buNone/>
              </a:pPr>
              <a:r>
                <a:rPr lang="en-US" altLang="zh-CN" sz="1500" dirty="0">
                  <a:latin typeface="Arial" panose="020B0604020202020204" pitchFamily="34" charset="0"/>
                  <a:ea typeface="微软雅黑" panose="020B0503020204020204" pitchFamily="34" charset="-122"/>
                  <a:sym typeface="Arial" panose="020B0604020202020204" pitchFamily="34" charset="0"/>
                </a:rPr>
                <a:t>Our dedicated team of experienced, licensed drivers is committed to your safety and comfort. They are well-versed in the best routes and equipped with the latest navigation technology.</a:t>
              </a:r>
              <a:endParaRPr lang="en-GB" altLang="zh-CN" sz="1500" dirty="0">
                <a:latin typeface="Arial" panose="020B0604020202020204" pitchFamily="34" charset="0"/>
                <a:ea typeface="微软雅黑" panose="020B0503020204020204" pitchFamily="34" charset="-122"/>
                <a:cs typeface="+mn-ea"/>
                <a:sym typeface="+mn-lt"/>
              </a:endParaRPr>
            </a:p>
          </p:txBody>
        </p:sp>
        <p:sp>
          <p:nvSpPr>
            <p:cNvPr id="46" name="文本框 66"/>
            <p:cNvSpPr txBox="1">
              <a:spLocks noChangeArrowheads="1"/>
            </p:cNvSpPr>
            <p:nvPr/>
          </p:nvSpPr>
          <p:spPr bwMode="auto">
            <a:xfrm>
              <a:off x="4081850" y="880115"/>
              <a:ext cx="1355323" cy="262688"/>
            </a:xfrm>
            <a:prstGeom prst="rect">
              <a:avLst/>
            </a:prstGeom>
            <a:noFill/>
            <a:ln>
              <a:noFill/>
            </a:ln>
          </p:spPr>
          <p:txBody>
            <a:bodyPr wrap="squar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en-US" altLang="zh-CN" sz="1800" b="1" dirty="0">
                  <a:ea typeface="微软雅黑" panose="020B0503020204020204" pitchFamily="34" charset="-122"/>
                </a:rPr>
                <a:t>Professional Drivers</a:t>
              </a:r>
              <a:endParaRPr lang="zh-CN" altLang="en-US" sz="1800" b="1" dirty="0">
                <a:ea typeface="微软雅黑" panose="020B0503020204020204" pitchFamily="34" charset="-122"/>
              </a:endParaRPr>
            </a:p>
          </p:txBody>
        </p:sp>
      </p:grpSp>
      <p:grpSp>
        <p:nvGrpSpPr>
          <p:cNvPr id="17" name="组合 7"/>
          <p:cNvGrpSpPr/>
          <p:nvPr/>
        </p:nvGrpSpPr>
        <p:grpSpPr bwMode="auto">
          <a:xfrm>
            <a:off x="9167377" y="2014255"/>
            <a:ext cx="3677627" cy="1732804"/>
            <a:chOff x="3547330" y="916140"/>
            <a:chExt cx="2598286" cy="1204411"/>
          </a:xfrm>
        </p:grpSpPr>
        <p:sp>
          <p:nvSpPr>
            <p:cNvPr id="18" name="文本框 66"/>
            <p:cNvSpPr txBox="1">
              <a:spLocks noChangeArrowheads="1"/>
            </p:cNvSpPr>
            <p:nvPr/>
          </p:nvSpPr>
          <p:spPr bwMode="auto">
            <a:xfrm>
              <a:off x="3547330" y="1087906"/>
              <a:ext cx="2598286" cy="1032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0" indent="0" algn="just">
                <a:lnSpc>
                  <a:spcPct val="120000"/>
                </a:lnSpc>
                <a:buNone/>
              </a:pPr>
              <a:r>
                <a:rPr lang="en-US" altLang="zh-CN" sz="1500" dirty="0">
                  <a:latin typeface="Arial" panose="020B0604020202020204" pitchFamily="34" charset="0"/>
                  <a:ea typeface="微软雅黑" panose="020B0503020204020204" pitchFamily="34" charset="-122"/>
                  <a:sym typeface="Arial" panose="020B0604020202020204" pitchFamily="34" charset="0"/>
                </a:rPr>
                <a:t>We're at your service around the clock. Whether it's the early hours of the morning or a late-night arrival, we'll be there to meet your transportation needs.</a:t>
              </a:r>
            </a:p>
            <a:p>
              <a:pPr marL="0" indent="0" algn="just">
                <a:lnSpc>
                  <a:spcPct val="120000"/>
                </a:lnSpc>
                <a:buNone/>
              </a:pPr>
              <a:r>
                <a:rPr lang="en-US" altLang="zh-CN" sz="1500" dirty="0">
                  <a:latin typeface="Arial" panose="020B0604020202020204" pitchFamily="34" charset="0"/>
                  <a:ea typeface="微软雅黑" panose="020B0503020204020204" pitchFamily="34" charset="-122"/>
                  <a:cs typeface="+mn-ea"/>
                  <a:sym typeface="Arial" panose="020B0604020202020204" pitchFamily="34" charset="0"/>
                </a:rPr>
                <a:t>Helpline Number </a:t>
              </a:r>
              <a:r>
                <a:rPr lang="en-US" altLang="zh-CN" sz="1500" b="1" dirty="0">
                  <a:latin typeface="Arial" panose="020B0604020202020204" pitchFamily="34" charset="0"/>
                  <a:ea typeface="微软雅黑" panose="020B0503020204020204" pitchFamily="34" charset="-122"/>
                  <a:cs typeface="+mn-ea"/>
                  <a:sym typeface="Arial" panose="020B0604020202020204" pitchFamily="34" charset="0"/>
                </a:rPr>
                <a:t>0124-4628307</a:t>
              </a:r>
              <a:endParaRPr lang="en-GB" altLang="zh-CN" sz="1500" b="1" dirty="0">
                <a:latin typeface="Arial" panose="020B0604020202020204" pitchFamily="34" charset="0"/>
                <a:ea typeface="微软雅黑" panose="020B0503020204020204" pitchFamily="34" charset="-122"/>
                <a:cs typeface="+mn-ea"/>
                <a:sym typeface="+mn-lt"/>
              </a:endParaRPr>
            </a:p>
          </p:txBody>
        </p:sp>
        <p:sp>
          <p:nvSpPr>
            <p:cNvPr id="19" name="文本框 66"/>
            <p:cNvSpPr txBox="1">
              <a:spLocks noChangeArrowheads="1"/>
            </p:cNvSpPr>
            <p:nvPr/>
          </p:nvSpPr>
          <p:spPr bwMode="auto">
            <a:xfrm>
              <a:off x="4300641" y="916140"/>
              <a:ext cx="1279385" cy="262688"/>
            </a:xfrm>
            <a:prstGeom prst="rect">
              <a:avLst/>
            </a:prstGeom>
            <a:noFill/>
            <a:ln>
              <a:noFill/>
            </a:ln>
          </p:spPr>
          <p:txBody>
            <a:bodyPr wrap="squar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en-US" altLang="zh-CN" sz="1600" b="1" dirty="0">
                  <a:latin typeface="Segoe UI Semibold" panose="020B0702040204020203" pitchFamily="34" charset="0"/>
                  <a:ea typeface="微软雅黑" panose="020B0503020204020204" pitchFamily="34" charset="-122"/>
                  <a:cs typeface="Segoe UI Semibold" panose="020B0702040204020203" pitchFamily="34" charset="0"/>
                </a:rPr>
                <a:t>24/7</a:t>
              </a:r>
              <a:r>
                <a:rPr lang="en-US" altLang="zh-CN" sz="1800" b="1" dirty="0">
                  <a:ea typeface="微软雅黑" panose="020B0503020204020204" pitchFamily="34" charset="-122"/>
                </a:rPr>
                <a:t> Availability</a:t>
              </a:r>
              <a:endParaRPr lang="zh-CN" altLang="en-US" sz="1800" b="1" dirty="0">
                <a:ea typeface="微软雅黑" panose="020B0503020204020204" pitchFamily="34" charset="-122"/>
              </a:endParaRPr>
            </a:p>
          </p:txBody>
        </p:sp>
      </p:grpSp>
      <p:grpSp>
        <p:nvGrpSpPr>
          <p:cNvPr id="25" name="组合 7"/>
          <p:cNvGrpSpPr/>
          <p:nvPr/>
        </p:nvGrpSpPr>
        <p:grpSpPr bwMode="auto">
          <a:xfrm>
            <a:off x="7365479" y="663997"/>
            <a:ext cx="4032448" cy="1359005"/>
            <a:chOff x="3484439" y="1070375"/>
            <a:chExt cx="2849796" cy="844968"/>
          </a:xfrm>
        </p:grpSpPr>
        <p:sp>
          <p:nvSpPr>
            <p:cNvPr id="26" name="文本框 66"/>
            <p:cNvSpPr txBox="1">
              <a:spLocks noChangeArrowheads="1"/>
            </p:cNvSpPr>
            <p:nvPr/>
          </p:nvSpPr>
          <p:spPr bwMode="auto">
            <a:xfrm>
              <a:off x="3484439" y="1276727"/>
              <a:ext cx="2849796" cy="638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0" indent="0" algn="just">
                <a:lnSpc>
                  <a:spcPct val="120000"/>
                </a:lnSpc>
                <a:buNone/>
              </a:pPr>
              <a:r>
                <a:rPr lang="en-US" altLang="zh-CN" sz="1500" dirty="0">
                  <a:latin typeface="Arial" panose="020B0604020202020204" pitchFamily="34" charset="0"/>
                  <a:ea typeface="微软雅黑" panose="020B0503020204020204" pitchFamily="34" charset="-122"/>
                  <a:sym typeface="Arial" panose="020B0604020202020204" pitchFamily="34" charset="0"/>
                </a:rPr>
                <a:t>Your satisfaction is our priority. We listen to your feedback and continuously strive to enhance your experience with us.</a:t>
              </a:r>
              <a:endParaRPr lang="en-GB" altLang="zh-CN" sz="1500" dirty="0">
                <a:latin typeface="Arial" panose="020B0604020202020204" pitchFamily="34" charset="0"/>
                <a:ea typeface="微软雅黑" panose="020B0503020204020204" pitchFamily="34" charset="-122"/>
                <a:cs typeface="+mn-ea"/>
                <a:sym typeface="+mn-lt"/>
              </a:endParaRPr>
            </a:p>
          </p:txBody>
        </p:sp>
        <p:sp>
          <p:nvSpPr>
            <p:cNvPr id="27" name="文本框 66"/>
            <p:cNvSpPr txBox="1">
              <a:spLocks noChangeArrowheads="1"/>
            </p:cNvSpPr>
            <p:nvPr/>
          </p:nvSpPr>
          <p:spPr bwMode="auto">
            <a:xfrm>
              <a:off x="3663922" y="1070375"/>
              <a:ext cx="2143601" cy="262688"/>
            </a:xfrm>
            <a:prstGeom prst="rect">
              <a:avLst/>
            </a:prstGeom>
            <a:noFill/>
            <a:ln>
              <a:noFill/>
            </a:ln>
          </p:spPr>
          <p:txBody>
            <a:bodyPr wrap="squar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a:r>
                <a:rPr lang="en-US" altLang="zh-CN" sz="1800" b="1" dirty="0">
                  <a:ea typeface="微软雅黑" panose="020B0503020204020204" pitchFamily="34" charset="-122"/>
                </a:rPr>
                <a:t>Customer-Centric Approach</a:t>
              </a:r>
              <a:endParaRPr lang="zh-CN" altLang="en-US" sz="1800" b="1" dirty="0">
                <a:ea typeface="微软雅黑" panose="020B0503020204020204" pitchFamily="34" charset="-122"/>
              </a:endParaRPr>
            </a:p>
          </p:txBody>
        </p:sp>
      </p:grpSp>
      <p:grpSp>
        <p:nvGrpSpPr>
          <p:cNvPr id="15" name="Group 14">
            <a:extLst>
              <a:ext uri="{FF2B5EF4-FFF2-40B4-BE49-F238E27FC236}">
                <a16:creationId xmlns:a16="http://schemas.microsoft.com/office/drawing/2014/main" id="{6CDC9F51-75BB-BC4B-9DE5-0BC53F89A20D}"/>
              </a:ext>
            </a:extLst>
          </p:cNvPr>
          <p:cNvGrpSpPr/>
          <p:nvPr/>
        </p:nvGrpSpPr>
        <p:grpSpPr>
          <a:xfrm>
            <a:off x="469136" y="-13393"/>
            <a:ext cx="12375868" cy="7246044"/>
            <a:chOff x="469136" y="-13393"/>
            <a:chExt cx="12375868" cy="7246044"/>
          </a:xfrm>
        </p:grpSpPr>
        <p:sp>
          <p:nvSpPr>
            <p:cNvPr id="2" name="任意多边形 1"/>
            <p:cNvSpPr/>
            <p:nvPr/>
          </p:nvSpPr>
          <p:spPr>
            <a:xfrm>
              <a:off x="469136" y="-13393"/>
              <a:ext cx="12375868" cy="7246044"/>
            </a:xfrm>
            <a:custGeom>
              <a:avLst/>
              <a:gdLst>
                <a:gd name="connsiteX0" fmla="*/ 0 w 8801100"/>
                <a:gd name="connsiteY0" fmla="*/ 0 h 5153025"/>
                <a:gd name="connsiteX1" fmla="*/ 5153025 w 8801100"/>
                <a:gd name="connsiteY1" fmla="*/ 5153025 h 5153025"/>
                <a:gd name="connsiteX2" fmla="*/ 8801100 w 8801100"/>
                <a:gd name="connsiteY2" fmla="*/ 5153025 h 5153025"/>
                <a:gd name="connsiteX3" fmla="*/ 3667125 w 8801100"/>
                <a:gd name="connsiteY3" fmla="*/ 19050 h 5153025"/>
                <a:gd name="connsiteX4" fmla="*/ 0 w 8801100"/>
                <a:gd name="connsiteY4" fmla="*/ 0 h 5153025"/>
                <a:gd name="connsiteX0-1" fmla="*/ 0 w 8801100"/>
                <a:gd name="connsiteY0-2" fmla="*/ 0 h 5153025"/>
                <a:gd name="connsiteX1-3" fmla="*/ 5153025 w 8801100"/>
                <a:gd name="connsiteY1-4" fmla="*/ 5153025 h 5153025"/>
                <a:gd name="connsiteX2-5" fmla="*/ 8801100 w 8801100"/>
                <a:gd name="connsiteY2-6" fmla="*/ 5153025 h 5153025"/>
                <a:gd name="connsiteX3-7" fmla="*/ 3629025 w 8801100"/>
                <a:gd name="connsiteY3-8" fmla="*/ 0 h 5153025"/>
                <a:gd name="connsiteX4-9" fmla="*/ 0 w 8801100"/>
                <a:gd name="connsiteY4-10" fmla="*/ 0 h 51530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801100" h="5153025">
                  <a:moveTo>
                    <a:pt x="0" y="0"/>
                  </a:moveTo>
                  <a:lnTo>
                    <a:pt x="5153025" y="5153025"/>
                  </a:lnTo>
                  <a:lnTo>
                    <a:pt x="8801100" y="5153025"/>
                  </a:lnTo>
                  <a:lnTo>
                    <a:pt x="3629025" y="0"/>
                  </a:lnTo>
                  <a:lnTo>
                    <a:pt x="0" y="0"/>
                  </a:lnTo>
                  <a:close/>
                </a:path>
              </a:pathLst>
            </a:custGeom>
            <a: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dirty="0"/>
            </a:p>
          </p:txBody>
        </p:sp>
        <p:sp>
          <p:nvSpPr>
            <p:cNvPr id="20" name="Content Placeholder 2"/>
            <p:cNvSpPr txBox="1"/>
            <p:nvPr/>
          </p:nvSpPr>
          <p:spPr>
            <a:xfrm>
              <a:off x="1247983" y="63119"/>
              <a:ext cx="432048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2400" b="1" dirty="0">
                  <a:solidFill>
                    <a:srgbClr val="FFFFFF"/>
                  </a:solidFill>
                  <a:latin typeface="微软雅黑" panose="020B0503020204020204" pitchFamily="34" charset="-122"/>
                  <a:ea typeface="微软雅黑" panose="020B0503020204020204" pitchFamily="34" charset="-122"/>
                  <a:cs typeface="+mn-ea"/>
                  <a:sym typeface="+mn-lt"/>
                </a:rPr>
                <a:t>TRANSPORT OPERATION</a:t>
              </a:r>
              <a:endParaRPr lang="zh-CN" altLang="en-US" sz="2400" b="1"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22" name="Content Placeholder 2"/>
            <p:cNvSpPr txBox="1"/>
            <p:nvPr/>
          </p:nvSpPr>
          <p:spPr>
            <a:xfrm>
              <a:off x="1139830" y="436721"/>
              <a:ext cx="5376500" cy="1330646"/>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1800" dirty="0">
                  <a:latin typeface="Arial" panose="020B0604020202020204" pitchFamily="34" charset="0"/>
                  <a:ea typeface="微软雅黑" panose="020B0503020204020204" pitchFamily="34" charset="-122"/>
                  <a:cs typeface="Arial" panose="020B0604020202020204" pitchFamily="34" charset="0"/>
                  <a:sym typeface="+mn-lt"/>
                </a:rPr>
                <a:t>The operations are monitored by a computerized </a:t>
              </a:r>
              <a:r>
                <a:rPr lang="en-US" altLang="zh-CN" sz="1800" b="1" dirty="0">
                  <a:latin typeface="Arial" panose="020B0604020202020204" pitchFamily="34" charset="0"/>
                  <a:ea typeface="微软雅黑" panose="020B0503020204020204" pitchFamily="34" charset="-122"/>
                  <a:cs typeface="Arial" panose="020B0604020202020204" pitchFamily="34" charset="0"/>
                  <a:sym typeface="+mn-lt"/>
                </a:rPr>
                <a:t>GPS</a:t>
              </a:r>
              <a:r>
                <a:rPr lang="en-US" altLang="zh-CN" sz="1800" dirty="0">
                  <a:latin typeface="Arial" panose="020B0604020202020204" pitchFamily="34" charset="0"/>
                  <a:ea typeface="微软雅黑" panose="020B0503020204020204" pitchFamily="34" charset="-122"/>
                  <a:cs typeface="Arial" panose="020B0604020202020204" pitchFamily="34" charset="0"/>
                  <a:sym typeface="+mn-lt"/>
                </a:rPr>
                <a:t> based online tracking system for cabs,</a:t>
              </a:r>
            </a:p>
            <a:p>
              <a:pPr algn="ctr"/>
              <a:r>
                <a:rPr lang="en-US" sz="1800" dirty="0">
                  <a:latin typeface="Arial" panose="020B0604020202020204" pitchFamily="34" charset="0"/>
                  <a:ea typeface="微软雅黑" panose="020B0503020204020204" pitchFamily="34" charset="-122"/>
                  <a:cs typeface="Arial" panose="020B0604020202020204" pitchFamily="34" charset="0"/>
                  <a:sym typeface="+mn-lt"/>
                </a:rPr>
                <a:t>Provided by Arya Omnitalk</a:t>
              </a:r>
            </a:p>
          </p:txBody>
        </p:sp>
        <p:pic>
          <p:nvPicPr>
            <p:cNvPr id="12" name="Picture 11" descr="A logo with dots and text&#10;&#10;Description automatically generated">
              <a:extLst>
                <a:ext uri="{FF2B5EF4-FFF2-40B4-BE49-F238E27FC236}">
                  <a16:creationId xmlns:a16="http://schemas.microsoft.com/office/drawing/2014/main" id="{EBCE4AB7-EA16-12EB-A8C3-C36772E4F320}"/>
                </a:ext>
              </a:extLst>
            </p:cNvPr>
            <p:cNvPicPr preferRelativeResize="0">
              <a:picLocks noChangeAspect="1"/>
            </p:cNvPicPr>
            <p:nvPr/>
          </p:nvPicPr>
          <p:blipFill>
            <a:blip r:embed="rId5">
              <a:extLst>
                <a:ext uri="{28A0092B-C50C-407E-A947-70E740481C1C}">
                  <a14:useLocalDpi xmlns:a14="http://schemas.microsoft.com/office/drawing/2010/main" val="0"/>
                </a:ext>
              </a:extLst>
            </a:blip>
            <a:stretch>
              <a:fillRect/>
            </a:stretch>
          </p:blipFill>
          <p:spPr>
            <a:xfrm>
              <a:off x="5361013" y="2331237"/>
              <a:ext cx="2851002" cy="2852500"/>
            </a:xfrm>
            <a:prstGeom prst="roundRect">
              <a:avLst/>
            </a:prstGeom>
          </p:spPr>
        </p:pic>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3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6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3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0-#ppt_w/2"/>
                                          </p:val>
                                        </p:tav>
                                        <p:tav tm="100000">
                                          <p:val>
                                            <p:strVal val="#ppt_x"/>
                                          </p:val>
                                        </p:tav>
                                      </p:tavLst>
                                    </p:anim>
                                    <p:anim calcmode="lin" valueType="num">
                                      <p:cBhvr additive="base">
                                        <p:cTn id="16" dur="10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6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0-#ppt_w/2"/>
                                          </p:val>
                                        </p:tav>
                                        <p:tav tm="100000">
                                          <p:val>
                                            <p:strVal val="#ppt_x"/>
                                          </p:val>
                                        </p:tav>
                                      </p:tavLst>
                                    </p:anim>
                                    <p:anim calcmode="lin" valueType="num">
                                      <p:cBhvr additive="base">
                                        <p:cTn id="20"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outing Your Way to Success: Why Modern Service Businesses Need Route  Planning - Arrivy">
            <a:extLst>
              <a:ext uri="{FF2B5EF4-FFF2-40B4-BE49-F238E27FC236}">
                <a16:creationId xmlns:a16="http://schemas.microsoft.com/office/drawing/2014/main" id="{888E242F-538C-EC63-9312-463FFBA379AF}"/>
              </a:ext>
            </a:extLst>
          </p:cNvPr>
          <p:cNvPicPr>
            <a:picLocks noChangeAspect="1" noChangeArrowheads="1"/>
          </p:cNvPicPr>
          <p:nvPr/>
        </p:nvPicPr>
        <p:blipFill>
          <a:blip r:embed="rId3">
            <a:alphaModFix amt="5000"/>
            <a:extLst>
              <a:ext uri="{28A0092B-C50C-407E-A947-70E740481C1C}">
                <a14:useLocalDpi xmlns:a14="http://schemas.microsoft.com/office/drawing/2010/main" val="0"/>
              </a:ext>
            </a:extLst>
          </a:blip>
          <a:srcRect/>
          <a:stretch>
            <a:fillRect/>
          </a:stretch>
        </p:blipFill>
        <p:spPr bwMode="auto">
          <a:xfrm>
            <a:off x="-5" y="-1"/>
            <a:ext cx="12858759" cy="7232652"/>
          </a:xfrm>
          <a:prstGeom prst="rect">
            <a:avLst/>
          </a:prstGeom>
          <a:noFill/>
          <a:extLst>
            <a:ext uri="{909E8E84-426E-40DD-AFC4-6F175D3DCCD1}">
              <a14:hiddenFill xmlns:a14="http://schemas.microsoft.com/office/drawing/2010/main">
                <a:solidFill>
                  <a:srgbClr val="FFFFFF"/>
                </a:solidFill>
              </a14:hiddenFill>
            </a:ext>
          </a:extLst>
        </p:spPr>
      </p:pic>
      <p:sp>
        <p:nvSpPr>
          <p:cNvPr id="52" name="Shape 1724"/>
          <p:cNvSpPr/>
          <p:nvPr/>
        </p:nvSpPr>
        <p:spPr>
          <a:xfrm>
            <a:off x="7953690" y="3268022"/>
            <a:ext cx="1945701" cy="553963"/>
          </a:xfrm>
          <a:prstGeom prst="roundRect">
            <a:avLst>
              <a:gd name="adj" fmla="val 50000"/>
            </a:avLst>
          </a:prstGeom>
          <a:solidFill>
            <a:srgbClr val="F7F7FA"/>
          </a:solidFill>
          <a:ln w="12700">
            <a:solidFill>
              <a:srgbClr val="A6AAA9"/>
            </a:solidFill>
            <a:miter lim="400000"/>
          </a:ln>
        </p:spPr>
        <p:txBody>
          <a:bodyPr lIns="17447" tIns="17447" rIns="17447" bIns="17447" anchor="ctr"/>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Shape 1725"/>
          <p:cNvSpPr/>
          <p:nvPr/>
        </p:nvSpPr>
        <p:spPr>
          <a:xfrm>
            <a:off x="5148441" y="3268022"/>
            <a:ext cx="1945701" cy="553963"/>
          </a:xfrm>
          <a:prstGeom prst="roundRect">
            <a:avLst>
              <a:gd name="adj" fmla="val 50000"/>
            </a:avLst>
          </a:prstGeom>
          <a:solidFill>
            <a:srgbClr val="F7F7FA"/>
          </a:solidFill>
          <a:ln w="12700">
            <a:solidFill>
              <a:srgbClr val="A6AAA9"/>
            </a:solidFill>
            <a:miter lim="400000"/>
          </a:ln>
        </p:spPr>
        <p:txBody>
          <a:bodyPr lIns="17447" tIns="17447" rIns="17447" bIns="17447" anchor="ctr"/>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Shape 1726"/>
          <p:cNvSpPr/>
          <p:nvPr/>
        </p:nvSpPr>
        <p:spPr>
          <a:xfrm>
            <a:off x="2406072" y="3268022"/>
            <a:ext cx="1945701" cy="553963"/>
          </a:xfrm>
          <a:prstGeom prst="roundRect">
            <a:avLst>
              <a:gd name="adj" fmla="val 50000"/>
            </a:avLst>
          </a:prstGeom>
          <a:solidFill>
            <a:srgbClr val="F7F7FA"/>
          </a:solidFill>
          <a:ln w="12700">
            <a:solidFill>
              <a:srgbClr val="A6AAA9"/>
            </a:solidFill>
            <a:miter lim="400000"/>
          </a:ln>
        </p:spPr>
        <p:txBody>
          <a:bodyPr lIns="17447" tIns="17447" rIns="17447" bIns="17447" anchor="ctr"/>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Shape 1733"/>
          <p:cNvSpPr/>
          <p:nvPr/>
        </p:nvSpPr>
        <p:spPr>
          <a:xfrm>
            <a:off x="5867403" y="4479366"/>
            <a:ext cx="1945701" cy="553963"/>
          </a:xfrm>
          <a:prstGeom prst="roundRect">
            <a:avLst>
              <a:gd name="adj" fmla="val 50000"/>
            </a:avLst>
          </a:prstGeom>
          <a:solidFill>
            <a:srgbClr val="F7F7FA"/>
          </a:solidFill>
          <a:ln w="12700">
            <a:solidFill>
              <a:srgbClr val="A6AAA9"/>
            </a:solidFill>
            <a:miter lim="400000"/>
          </a:ln>
        </p:spPr>
        <p:txBody>
          <a:bodyPr lIns="17447" tIns="17447" rIns="17447" bIns="17447" anchor="ctr"/>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Shape 1739"/>
          <p:cNvSpPr/>
          <p:nvPr/>
        </p:nvSpPr>
        <p:spPr>
          <a:xfrm>
            <a:off x="2981399" y="4479366"/>
            <a:ext cx="1945701" cy="553963"/>
          </a:xfrm>
          <a:prstGeom prst="roundRect">
            <a:avLst>
              <a:gd name="adj" fmla="val 50000"/>
            </a:avLst>
          </a:prstGeom>
          <a:solidFill>
            <a:srgbClr val="F7F7FA"/>
          </a:solidFill>
          <a:ln w="12700">
            <a:solidFill>
              <a:srgbClr val="A6AAA9"/>
            </a:solidFill>
            <a:miter lim="400000"/>
          </a:ln>
        </p:spPr>
        <p:txBody>
          <a:bodyPr lIns="17447" tIns="17447" rIns="17447" bIns="17447" anchor="ctr"/>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Shape 1730"/>
          <p:cNvSpPr/>
          <p:nvPr/>
        </p:nvSpPr>
        <p:spPr>
          <a:xfrm>
            <a:off x="7460808" y="3058830"/>
            <a:ext cx="972348" cy="9723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a:miter lim="400000"/>
          </a:ln>
        </p:spPr>
        <p:txBody>
          <a:bodyPr lIns="23263" tIns="23263" rIns="23263" bIns="23263" anchor="ctr"/>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Shape 1741"/>
          <p:cNvSpPr/>
          <p:nvPr/>
        </p:nvSpPr>
        <p:spPr>
          <a:xfrm>
            <a:off x="4423490" y="4270174"/>
            <a:ext cx="972348" cy="9723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a:miter lim="400000"/>
          </a:ln>
        </p:spPr>
        <p:txBody>
          <a:bodyPr lIns="23263" tIns="23263" rIns="23263" bIns="23263" anchor="ctr"/>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Shape 1748"/>
          <p:cNvSpPr/>
          <p:nvPr/>
        </p:nvSpPr>
        <p:spPr>
          <a:xfrm rot="2348650">
            <a:off x="10055305" y="3533807"/>
            <a:ext cx="1108848" cy="342772"/>
          </a:xfrm>
          <a:custGeom>
            <a:avLst/>
            <a:gdLst/>
            <a:ahLst/>
            <a:cxnLst>
              <a:cxn ang="0">
                <a:pos x="wd2" y="hd2"/>
              </a:cxn>
              <a:cxn ang="5400000">
                <a:pos x="wd2" y="hd2"/>
              </a:cxn>
              <a:cxn ang="10800000">
                <a:pos x="wd2" y="hd2"/>
              </a:cxn>
              <a:cxn ang="16200000">
                <a:pos x="wd2" y="hd2"/>
              </a:cxn>
            </a:cxnLst>
            <a:rect l="0" t="0" r="r" b="b"/>
            <a:pathLst>
              <a:path w="21600" h="17050" extrusionOk="0">
                <a:moveTo>
                  <a:pt x="0" y="16210"/>
                </a:moveTo>
                <a:cubicBezTo>
                  <a:pt x="3419" y="835"/>
                  <a:pt x="11072" y="-4550"/>
                  <a:pt x="17092" y="4181"/>
                </a:cubicBezTo>
                <a:cubicBezTo>
                  <a:pt x="18733" y="6560"/>
                  <a:pt x="20142" y="9855"/>
                  <a:pt x="21215" y="13819"/>
                </a:cubicBezTo>
                <a:lnTo>
                  <a:pt x="21600" y="13261"/>
                </a:lnTo>
                <a:lnTo>
                  <a:pt x="21513" y="16630"/>
                </a:lnTo>
                <a:lnTo>
                  <a:pt x="20248" y="15221"/>
                </a:lnTo>
                <a:lnTo>
                  <a:pt x="20633" y="14663"/>
                </a:lnTo>
                <a:cubicBezTo>
                  <a:pt x="16879" y="938"/>
                  <a:pt x="9479" y="-2418"/>
                  <a:pt x="4105" y="7168"/>
                </a:cubicBezTo>
                <a:cubicBezTo>
                  <a:pt x="2656" y="9751"/>
                  <a:pt x="1452" y="13127"/>
                  <a:pt x="579" y="17050"/>
                </a:cubicBezTo>
                <a:close/>
              </a:path>
            </a:pathLst>
          </a:custGeom>
          <a:solidFill>
            <a:schemeClr val="bg1">
              <a:lumMod val="65000"/>
            </a:schemeClr>
          </a:solidFill>
          <a:ln w="12700">
            <a:miter lim="400000"/>
          </a:ln>
        </p:spPr>
        <p:txBody>
          <a:bodyPr lIns="0" tIns="0" rIns="0" bIns="0"/>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Shape 1749"/>
          <p:cNvSpPr/>
          <p:nvPr/>
        </p:nvSpPr>
        <p:spPr>
          <a:xfrm rot="12794463">
            <a:off x="1721687" y="4390310"/>
            <a:ext cx="1108848" cy="342772"/>
          </a:xfrm>
          <a:custGeom>
            <a:avLst/>
            <a:gdLst/>
            <a:ahLst/>
            <a:cxnLst>
              <a:cxn ang="0">
                <a:pos x="wd2" y="hd2"/>
              </a:cxn>
              <a:cxn ang="5400000">
                <a:pos x="wd2" y="hd2"/>
              </a:cxn>
              <a:cxn ang="10800000">
                <a:pos x="wd2" y="hd2"/>
              </a:cxn>
              <a:cxn ang="16200000">
                <a:pos x="wd2" y="hd2"/>
              </a:cxn>
            </a:cxnLst>
            <a:rect l="0" t="0" r="r" b="b"/>
            <a:pathLst>
              <a:path w="21600" h="17050" extrusionOk="0">
                <a:moveTo>
                  <a:pt x="0" y="16210"/>
                </a:moveTo>
                <a:cubicBezTo>
                  <a:pt x="3419" y="835"/>
                  <a:pt x="11072" y="-4550"/>
                  <a:pt x="17092" y="4181"/>
                </a:cubicBezTo>
                <a:cubicBezTo>
                  <a:pt x="18733" y="6560"/>
                  <a:pt x="20142" y="9855"/>
                  <a:pt x="21215" y="13819"/>
                </a:cubicBezTo>
                <a:lnTo>
                  <a:pt x="21600" y="13261"/>
                </a:lnTo>
                <a:lnTo>
                  <a:pt x="21513" y="16630"/>
                </a:lnTo>
                <a:lnTo>
                  <a:pt x="20248" y="15221"/>
                </a:lnTo>
                <a:lnTo>
                  <a:pt x="20633" y="14663"/>
                </a:lnTo>
                <a:cubicBezTo>
                  <a:pt x="16879" y="938"/>
                  <a:pt x="9479" y="-2418"/>
                  <a:pt x="4105" y="7168"/>
                </a:cubicBezTo>
                <a:cubicBezTo>
                  <a:pt x="2656" y="9751"/>
                  <a:pt x="1452" y="13127"/>
                  <a:pt x="579" y="17050"/>
                </a:cubicBezTo>
                <a:close/>
              </a:path>
            </a:pathLst>
          </a:custGeom>
          <a:solidFill>
            <a:schemeClr val="bg1">
              <a:lumMod val="65000"/>
            </a:schemeClr>
          </a:solidFill>
          <a:ln w="12700">
            <a:miter lim="400000"/>
          </a:ln>
        </p:spPr>
        <p:txBody>
          <a:bodyPr lIns="0" tIns="0" rIns="0" bIns="0"/>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 name="Group 5"/>
          <p:cNvGrpSpPr/>
          <p:nvPr/>
        </p:nvGrpSpPr>
        <p:grpSpPr>
          <a:xfrm>
            <a:off x="1937919" y="3058830"/>
            <a:ext cx="972348" cy="972347"/>
            <a:chOff x="1072256" y="2492673"/>
            <a:chExt cx="1061660" cy="1061659"/>
          </a:xfrm>
        </p:grpSpPr>
        <p:sp>
          <p:nvSpPr>
            <p:cNvPr id="13" name="Shape 1729"/>
            <p:cNvSpPr/>
            <p:nvPr/>
          </p:nvSpPr>
          <p:spPr>
            <a:xfrm>
              <a:off x="1072256" y="2492673"/>
              <a:ext cx="1061660" cy="10616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23263" tIns="23263" rIns="23263" bIns="23263" anchor="ctr"/>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Shape 1750"/>
            <p:cNvSpPr/>
            <p:nvPr/>
          </p:nvSpPr>
          <p:spPr>
            <a:xfrm>
              <a:off x="1390151" y="2822318"/>
              <a:ext cx="415919" cy="398242"/>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rgbClr val="FFFFFF"/>
            </a:solidFill>
            <a:ln w="12700">
              <a:miter lim="400000"/>
            </a:ln>
          </p:spPr>
          <p:txBody>
            <a:bodyPr lIns="0" tIns="0" rIns="0" bIns="0" anchor="ctr"/>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6"/>
          <p:cNvGrpSpPr/>
          <p:nvPr/>
        </p:nvGrpSpPr>
        <p:grpSpPr>
          <a:xfrm>
            <a:off x="4675927" y="3058830"/>
            <a:ext cx="972347" cy="972347"/>
            <a:chOff x="4061755" y="2492673"/>
            <a:chExt cx="1061659" cy="1061659"/>
          </a:xfrm>
        </p:grpSpPr>
        <p:sp>
          <p:nvSpPr>
            <p:cNvPr id="11" name="Shape 1727"/>
            <p:cNvSpPr/>
            <p:nvPr/>
          </p:nvSpPr>
          <p:spPr>
            <a:xfrm>
              <a:off x="4061755" y="2492673"/>
              <a:ext cx="1061659" cy="10616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23263" tIns="23263" rIns="23263" bIns="23263" anchor="ctr"/>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Shape 1751"/>
            <p:cNvSpPr/>
            <p:nvPr/>
          </p:nvSpPr>
          <p:spPr>
            <a:xfrm>
              <a:off x="4396967" y="2817846"/>
              <a:ext cx="398216" cy="398241"/>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FFFFFF"/>
            </a:solidFill>
            <a:ln w="12700">
              <a:miter lim="400000"/>
            </a:ln>
          </p:spPr>
          <p:txBody>
            <a:bodyPr lIns="0" tIns="0" rIns="0" bIns="0" anchor="ctr"/>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 name="Text Placeholder 3"/>
          <p:cNvSpPr>
            <a:spLocks noGrp="1"/>
          </p:cNvSpPr>
          <p:nvPr>
            <p:ph type="body" sz="quarter" idx="4294967295"/>
          </p:nvPr>
        </p:nvSpPr>
        <p:spPr>
          <a:xfrm>
            <a:off x="2985038" y="3400702"/>
            <a:ext cx="1211263" cy="288220"/>
          </a:xfrm>
          <a:prstGeom prst="rect">
            <a:avLst/>
          </a:prstGeom>
        </p:spPr>
        <p:txBody>
          <a:bodyPr vert="horz" wrap="square" lIns="0" tIns="0" rIns="0" bIns="0" rtlCol="0" anchor="ctr">
            <a:spAutoFit/>
          </a:bodyPr>
          <a:lstStyle/>
          <a:p>
            <a:pPr marL="0" indent="0" algn="ctr">
              <a:lnSpc>
                <a:spcPct val="120000"/>
              </a:lnSpc>
              <a:buNone/>
            </a:pPr>
            <a:r>
              <a:rPr lang="en-US" altLang="zh-CN" sz="1800" b="1" dirty="0">
                <a:latin typeface="+mn-ea"/>
                <a:sym typeface="Arial" panose="020B0604020202020204" pitchFamily="34" charset="0"/>
              </a:rPr>
              <a:t>Rostering</a:t>
            </a:r>
            <a:endParaRPr lang="zh-CN" altLang="en-US" sz="1800" b="1" dirty="0">
              <a:latin typeface="+mn-ea"/>
              <a:sym typeface="Arial" panose="020B0604020202020204" pitchFamily="34" charset="0"/>
            </a:endParaRPr>
          </a:p>
        </p:txBody>
      </p:sp>
      <p:sp>
        <p:nvSpPr>
          <p:cNvPr id="5" name="Text Placeholder 4"/>
          <p:cNvSpPr>
            <a:spLocks noGrp="1"/>
          </p:cNvSpPr>
          <p:nvPr>
            <p:ph type="body" sz="quarter" idx="4294967295"/>
          </p:nvPr>
        </p:nvSpPr>
        <p:spPr>
          <a:xfrm>
            <a:off x="641272" y="1795562"/>
            <a:ext cx="3142390" cy="1268874"/>
          </a:xfrm>
          <a:prstGeom prst="rect">
            <a:avLst/>
          </a:prstGeom>
        </p:spPr>
        <p:txBody>
          <a:bodyPr vert="horz" wrap="square" lIns="0" tIns="0" rIns="0" bIns="0" rtlCol="0">
            <a:spAutoFit/>
          </a:bodyPr>
          <a:lstStyle/>
          <a:p>
            <a:pPr marL="171450" indent="-171450" algn="just">
              <a:lnSpc>
                <a:spcPct val="120000"/>
              </a:lnSpc>
              <a:spcBef>
                <a:spcPts val="0"/>
              </a:spcBef>
              <a:buFont typeface="Wingdings" panose="05000000000000000000" pitchFamily="2" charset="2"/>
              <a:buChar char="ü"/>
            </a:pPr>
            <a:r>
              <a:rPr lang="en-US" altLang="zh-CN" sz="1400" dirty="0">
                <a:latin typeface="Arial" panose="020B0604020202020204" pitchFamily="34" charset="0"/>
                <a:ea typeface="微软雅黑" panose="020B0503020204020204" pitchFamily="34" charset="-122"/>
                <a:sym typeface="Arial" panose="020B0604020202020204" pitchFamily="34" charset="0"/>
              </a:rPr>
              <a:t>Employee rosters through web or app</a:t>
            </a:r>
          </a:p>
          <a:p>
            <a:pPr marL="171450" indent="-171450" algn="just">
              <a:lnSpc>
                <a:spcPct val="120000"/>
              </a:lnSpc>
              <a:spcBef>
                <a:spcPts val="0"/>
              </a:spcBef>
              <a:buFont typeface="Wingdings" panose="05000000000000000000" pitchFamily="2" charset="2"/>
              <a:buChar char="ü"/>
            </a:pPr>
            <a:r>
              <a:rPr lang="en-US" altLang="zh-CN" sz="1400" dirty="0">
                <a:latin typeface="Arial" panose="020B0604020202020204" pitchFamily="34" charset="0"/>
                <a:ea typeface="微软雅黑" panose="020B0503020204020204" pitchFamily="34" charset="-122"/>
                <a:sym typeface="Arial" panose="020B0604020202020204" pitchFamily="34" charset="0"/>
              </a:rPr>
              <a:t>SPOC/Admin rostering</a:t>
            </a:r>
          </a:p>
          <a:p>
            <a:pPr marL="171450" indent="-171450" algn="just">
              <a:lnSpc>
                <a:spcPct val="120000"/>
              </a:lnSpc>
              <a:spcBef>
                <a:spcPts val="0"/>
              </a:spcBef>
              <a:buFont typeface="Wingdings" panose="05000000000000000000" pitchFamily="2" charset="2"/>
              <a:buChar char="ü"/>
            </a:pPr>
            <a:r>
              <a:rPr lang="en-US" altLang="zh-CN" sz="1400" dirty="0" err="1">
                <a:latin typeface="Arial" panose="020B0604020202020204" pitchFamily="34" charset="0"/>
                <a:ea typeface="微软雅黑" panose="020B0503020204020204" pitchFamily="34" charset="-122"/>
                <a:sym typeface="Arial" panose="020B0604020202020204" pitchFamily="34" charset="0"/>
              </a:rPr>
              <a:t>Adhoc</a:t>
            </a:r>
            <a:r>
              <a:rPr lang="en-US" altLang="zh-CN" sz="1400" dirty="0">
                <a:latin typeface="Arial" panose="020B0604020202020204" pitchFamily="34" charset="0"/>
                <a:ea typeface="微软雅黑" panose="020B0503020204020204" pitchFamily="34" charset="-122"/>
                <a:sym typeface="Arial" panose="020B0604020202020204" pitchFamily="34" charset="0"/>
              </a:rPr>
              <a:t> requests </a:t>
            </a:r>
          </a:p>
          <a:p>
            <a:pPr marL="171450" indent="-171450" algn="just">
              <a:lnSpc>
                <a:spcPct val="120000"/>
              </a:lnSpc>
              <a:spcBef>
                <a:spcPts val="0"/>
              </a:spcBef>
              <a:buFont typeface="Wingdings" panose="05000000000000000000" pitchFamily="2" charset="2"/>
              <a:buChar char="ü"/>
            </a:pPr>
            <a:r>
              <a:rPr lang="en-US" altLang="zh-CN" sz="1400" dirty="0">
                <a:latin typeface="Arial" panose="020B0604020202020204" pitchFamily="34" charset="0"/>
                <a:ea typeface="微软雅黑" panose="020B0503020204020204" pitchFamily="34" charset="-122"/>
                <a:sym typeface="Arial" panose="020B0604020202020204" pitchFamily="34" charset="0"/>
              </a:rPr>
              <a:t>Roster can be updated/changed till cut off time</a:t>
            </a:r>
            <a:endParaRPr lang="id-ID"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40" name="Text Placeholder 3"/>
          <p:cNvSpPr txBox="1"/>
          <p:nvPr/>
        </p:nvSpPr>
        <p:spPr>
          <a:xfrm>
            <a:off x="5751344" y="3400892"/>
            <a:ext cx="1212295" cy="288220"/>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en-US" altLang="zh-CN" sz="1800" b="1" dirty="0">
                <a:latin typeface="+mn-ea"/>
                <a:sym typeface="Arial" panose="020B0604020202020204" pitchFamily="34" charset="0"/>
              </a:rPr>
              <a:t>Routing</a:t>
            </a:r>
            <a:endParaRPr lang="zh-CN" altLang="en-US" sz="1800" b="1" dirty="0">
              <a:latin typeface="+mn-ea"/>
              <a:sym typeface="Arial" panose="020B0604020202020204" pitchFamily="34" charset="0"/>
            </a:endParaRPr>
          </a:p>
        </p:txBody>
      </p:sp>
      <p:sp>
        <p:nvSpPr>
          <p:cNvPr id="41" name="Text Placeholder 3"/>
          <p:cNvSpPr txBox="1"/>
          <p:nvPr/>
        </p:nvSpPr>
        <p:spPr>
          <a:xfrm>
            <a:off x="8516221" y="3238506"/>
            <a:ext cx="1250848" cy="553998"/>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altLang="zh-CN" sz="1800" b="1" dirty="0">
                <a:latin typeface="+mn-ea"/>
                <a:sym typeface="Arial" panose="020B0604020202020204" pitchFamily="34" charset="0"/>
              </a:rPr>
              <a:t>Vendor Deployment</a:t>
            </a:r>
            <a:endParaRPr lang="zh-CN" altLang="en-US" sz="1800" b="1" dirty="0">
              <a:latin typeface="+mn-ea"/>
              <a:sym typeface="Arial" panose="020B0604020202020204" pitchFamily="34" charset="0"/>
            </a:endParaRPr>
          </a:p>
        </p:txBody>
      </p:sp>
      <p:grpSp>
        <p:nvGrpSpPr>
          <p:cNvPr id="26" name="Group 25">
            <a:extLst>
              <a:ext uri="{FF2B5EF4-FFF2-40B4-BE49-F238E27FC236}">
                <a16:creationId xmlns:a16="http://schemas.microsoft.com/office/drawing/2014/main" id="{C509ED8C-EEBE-6249-0F25-0D321225215A}"/>
              </a:ext>
            </a:extLst>
          </p:cNvPr>
          <p:cNvGrpSpPr/>
          <p:nvPr/>
        </p:nvGrpSpPr>
        <p:grpSpPr>
          <a:xfrm>
            <a:off x="8708457" y="4459684"/>
            <a:ext cx="1945701" cy="573645"/>
            <a:chOff x="8560977" y="4302372"/>
            <a:chExt cx="1945701" cy="573645"/>
          </a:xfrm>
        </p:grpSpPr>
        <p:sp>
          <p:nvSpPr>
            <p:cNvPr id="56" name="Shape 1735"/>
            <p:cNvSpPr/>
            <p:nvPr/>
          </p:nvSpPr>
          <p:spPr>
            <a:xfrm>
              <a:off x="8560977" y="4322054"/>
              <a:ext cx="1945701" cy="553963"/>
            </a:xfrm>
            <a:prstGeom prst="roundRect">
              <a:avLst>
                <a:gd name="adj" fmla="val 50000"/>
              </a:avLst>
            </a:prstGeom>
            <a:solidFill>
              <a:srgbClr val="F7F7FA"/>
            </a:solidFill>
            <a:ln w="12700">
              <a:solidFill>
                <a:srgbClr val="A6AAA9"/>
              </a:solidFill>
              <a:miter lim="400000"/>
            </a:ln>
          </p:spPr>
          <p:txBody>
            <a:bodyPr lIns="17447" tIns="17447" rIns="17447" bIns="17447" anchor="ctr"/>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 Placeholder 3"/>
            <p:cNvSpPr txBox="1"/>
            <p:nvPr/>
          </p:nvSpPr>
          <p:spPr>
            <a:xfrm>
              <a:off x="8815187" y="4302372"/>
              <a:ext cx="1212295" cy="553998"/>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US" altLang="zh-CN" sz="1800" b="1" dirty="0">
                  <a:latin typeface="+mn-ea"/>
                  <a:sym typeface="Arial" panose="020B0604020202020204" pitchFamily="34" charset="0"/>
                </a:rPr>
                <a:t>Vehicle Deployment</a:t>
              </a:r>
              <a:endParaRPr lang="zh-CN" altLang="en-US" sz="1800" b="1" dirty="0">
                <a:latin typeface="+mn-ea"/>
                <a:sym typeface="Arial" panose="020B0604020202020204" pitchFamily="34" charset="0"/>
              </a:endParaRPr>
            </a:p>
          </p:txBody>
        </p:sp>
      </p:grpSp>
      <p:sp>
        <p:nvSpPr>
          <p:cNvPr id="43" name="Text Placeholder 3"/>
          <p:cNvSpPr txBox="1"/>
          <p:nvPr/>
        </p:nvSpPr>
        <p:spPr>
          <a:xfrm>
            <a:off x="5916333" y="4449852"/>
            <a:ext cx="1479881" cy="553998"/>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US" altLang="zh-CN" sz="1800" b="1" dirty="0">
                <a:latin typeface="+mn-ea"/>
                <a:sym typeface="Arial" panose="020B0604020202020204" pitchFamily="34" charset="0"/>
              </a:rPr>
              <a:t>Fleet </a:t>
            </a:r>
          </a:p>
          <a:p>
            <a:pPr algn="ctr">
              <a:lnSpc>
                <a:spcPct val="100000"/>
              </a:lnSpc>
              <a:spcBef>
                <a:spcPts val="0"/>
              </a:spcBef>
            </a:pPr>
            <a:r>
              <a:rPr lang="en-US" altLang="zh-CN" sz="1800" b="1" dirty="0">
                <a:latin typeface="+mn-ea"/>
                <a:sym typeface="Arial" panose="020B0604020202020204" pitchFamily="34" charset="0"/>
              </a:rPr>
              <a:t>Management</a:t>
            </a:r>
            <a:endParaRPr lang="zh-CN" altLang="en-US" sz="1800" b="1" dirty="0">
              <a:latin typeface="+mn-ea"/>
              <a:sym typeface="Arial" panose="020B0604020202020204" pitchFamily="34" charset="0"/>
            </a:endParaRPr>
          </a:p>
        </p:txBody>
      </p:sp>
      <p:sp>
        <p:nvSpPr>
          <p:cNvPr id="44" name="Text Placeholder 3"/>
          <p:cNvSpPr txBox="1"/>
          <p:nvPr/>
        </p:nvSpPr>
        <p:spPr>
          <a:xfrm>
            <a:off x="3087978" y="4459683"/>
            <a:ext cx="1319383" cy="553998"/>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altLang="zh-CN" sz="1800" b="1" dirty="0">
                <a:latin typeface="+mn-ea"/>
                <a:sym typeface="Arial" panose="020B0604020202020204" pitchFamily="34" charset="0"/>
              </a:rPr>
              <a:t>MIS &amp; Billing</a:t>
            </a:r>
            <a:endParaRPr lang="zh-CN" altLang="en-US" sz="1800" b="1" dirty="0">
              <a:latin typeface="+mn-ea"/>
              <a:sym typeface="Arial" panose="020B0604020202020204" pitchFamily="34" charset="0"/>
            </a:endParaRPr>
          </a:p>
        </p:txBody>
      </p:sp>
      <p:sp>
        <p:nvSpPr>
          <p:cNvPr id="47" name="Text Placeholder 4"/>
          <p:cNvSpPr txBox="1"/>
          <p:nvPr/>
        </p:nvSpPr>
        <p:spPr>
          <a:xfrm>
            <a:off x="4363450" y="1755532"/>
            <a:ext cx="3055157" cy="1292662"/>
          </a:xfrm>
          <a:prstGeom prst="rect">
            <a:avLst/>
          </a:prstGeom>
        </p:spPr>
        <p:txBody>
          <a:bodyPr vert="horz" wrap="square"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just">
              <a:lnSpc>
                <a:spcPct val="100000"/>
              </a:lnSpc>
              <a:spcBef>
                <a:spcPts val="0"/>
              </a:spcBef>
              <a:buFont typeface="Wingdings" panose="05000000000000000000" pitchFamily="2" charset="2"/>
              <a:buChar char="ü"/>
            </a:pPr>
            <a:r>
              <a:rPr lang="en-US" altLang="zh-CN" sz="1400" dirty="0">
                <a:latin typeface="Arial" panose="020B0604020202020204" pitchFamily="34" charset="0"/>
                <a:ea typeface="微软雅黑" panose="020B0503020204020204" pitchFamily="34" charset="-122"/>
                <a:sym typeface="Arial" panose="020B0604020202020204" pitchFamily="34" charset="0"/>
              </a:rPr>
              <a:t>Admin does one click routing based on constraints in less than a minute</a:t>
            </a:r>
          </a:p>
          <a:p>
            <a:pPr marL="171450" indent="-171450" algn="just">
              <a:lnSpc>
                <a:spcPct val="100000"/>
              </a:lnSpc>
              <a:spcBef>
                <a:spcPts val="0"/>
              </a:spcBef>
              <a:buFont typeface="Wingdings" panose="05000000000000000000" pitchFamily="2" charset="2"/>
              <a:buChar char="ü"/>
            </a:pPr>
            <a:r>
              <a:rPr lang="en-US" altLang="zh-CN" sz="1400" dirty="0">
                <a:latin typeface="Arial" panose="020B0604020202020204" pitchFamily="34" charset="0"/>
                <a:ea typeface="微软雅黑" panose="020B0503020204020204" pitchFamily="34" charset="-122"/>
                <a:sym typeface="Arial" panose="020B0604020202020204" pitchFamily="34" charset="0"/>
              </a:rPr>
              <a:t>Review Routes</a:t>
            </a:r>
          </a:p>
          <a:p>
            <a:pPr marL="171450" indent="-171450" algn="just">
              <a:lnSpc>
                <a:spcPct val="100000"/>
              </a:lnSpc>
              <a:spcBef>
                <a:spcPts val="0"/>
              </a:spcBef>
              <a:buFont typeface="Wingdings" panose="05000000000000000000" pitchFamily="2" charset="2"/>
              <a:buChar char="ü"/>
            </a:pPr>
            <a:r>
              <a:rPr lang="en-US" altLang="zh-CN" sz="1400" dirty="0">
                <a:latin typeface="Arial" panose="020B0604020202020204" pitchFamily="34" charset="0"/>
                <a:ea typeface="微软雅黑" panose="020B0503020204020204" pitchFamily="34" charset="-122"/>
                <a:sym typeface="Arial" panose="020B0604020202020204" pitchFamily="34" charset="0"/>
              </a:rPr>
              <a:t>Make changes if required </a:t>
            </a:r>
          </a:p>
          <a:p>
            <a:pPr marL="171450" indent="-171450" algn="just">
              <a:lnSpc>
                <a:spcPct val="100000"/>
              </a:lnSpc>
              <a:spcBef>
                <a:spcPts val="0"/>
              </a:spcBef>
              <a:buFont typeface="Wingdings" panose="05000000000000000000" pitchFamily="2" charset="2"/>
              <a:buChar char="ü"/>
            </a:pPr>
            <a:r>
              <a:rPr lang="en-US" altLang="zh-CN" sz="1400" dirty="0">
                <a:latin typeface="Arial" panose="020B0604020202020204" pitchFamily="34" charset="0"/>
                <a:ea typeface="微软雅黑" panose="020B0503020204020204" pitchFamily="34" charset="-122"/>
                <a:sym typeface="Arial" panose="020B0604020202020204" pitchFamily="34" charset="0"/>
              </a:rPr>
              <a:t>Assigns vendor</a:t>
            </a:r>
          </a:p>
          <a:p>
            <a:pPr marL="171450" indent="-171450" algn="just">
              <a:lnSpc>
                <a:spcPct val="100000"/>
              </a:lnSpc>
              <a:spcBef>
                <a:spcPts val="0"/>
              </a:spcBef>
              <a:buFont typeface="Wingdings" panose="05000000000000000000" pitchFamily="2" charset="2"/>
              <a:buChar char="ü"/>
            </a:pPr>
            <a:r>
              <a:rPr lang="en-US" sz="1400" dirty="0">
                <a:latin typeface="Arial" panose="020B0604020202020204" pitchFamily="34" charset="0"/>
                <a:ea typeface="微软雅黑" panose="020B0503020204020204" pitchFamily="34" charset="-122"/>
                <a:sym typeface="Arial" panose="020B0604020202020204" pitchFamily="34" charset="0"/>
              </a:rPr>
              <a:t>ETAs generated by AI engine</a:t>
            </a:r>
            <a:endParaRPr lang="id-ID"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48" name="Text Placeholder 4"/>
          <p:cNvSpPr txBox="1"/>
          <p:nvPr/>
        </p:nvSpPr>
        <p:spPr>
          <a:xfrm>
            <a:off x="7727985" y="1827188"/>
            <a:ext cx="2446705" cy="751809"/>
          </a:xfrm>
          <a:prstGeom prst="rect">
            <a:avLst/>
          </a:prstGeom>
        </p:spPr>
        <p:txBody>
          <a:bodyPr vert="horz" wrap="square"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just">
              <a:lnSpc>
                <a:spcPct val="120000"/>
              </a:lnSpc>
              <a:spcBef>
                <a:spcPts val="0"/>
              </a:spcBef>
              <a:buFont typeface="Wingdings" panose="05000000000000000000" pitchFamily="2" charset="2"/>
              <a:buChar char="ü"/>
            </a:pPr>
            <a:r>
              <a:rPr lang="en-US" altLang="zh-CN" sz="1400" dirty="0">
                <a:latin typeface="Arial" panose="020B0604020202020204" pitchFamily="34" charset="0"/>
                <a:ea typeface="微软雅黑" panose="020B0503020204020204" pitchFamily="34" charset="-122"/>
                <a:sym typeface="Arial" panose="020B0604020202020204" pitchFamily="34" charset="0"/>
              </a:rPr>
              <a:t>Vendor assigns the vehicle on routes</a:t>
            </a:r>
          </a:p>
          <a:p>
            <a:pPr marL="171450" indent="-171450" algn="just">
              <a:lnSpc>
                <a:spcPct val="120000"/>
              </a:lnSpc>
              <a:spcBef>
                <a:spcPts val="0"/>
              </a:spcBef>
              <a:buFont typeface="Wingdings" panose="05000000000000000000" pitchFamily="2" charset="2"/>
              <a:buChar char="ü"/>
            </a:pPr>
            <a:r>
              <a:rPr lang="en-US" sz="1400" dirty="0">
                <a:latin typeface="Arial" panose="020B0604020202020204" pitchFamily="34" charset="0"/>
                <a:ea typeface="微软雅黑" panose="020B0503020204020204" pitchFamily="34" charset="-122"/>
                <a:sym typeface="Arial" panose="020B0604020202020204" pitchFamily="34" charset="0"/>
              </a:rPr>
              <a:t>Approves the trips</a:t>
            </a:r>
            <a:endParaRPr lang="id-ID"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49" name="Text Placeholder 4"/>
          <p:cNvSpPr txBox="1"/>
          <p:nvPr/>
        </p:nvSpPr>
        <p:spPr>
          <a:xfrm>
            <a:off x="1088333" y="5468865"/>
            <a:ext cx="3142389" cy="1268874"/>
          </a:xfrm>
          <a:prstGeom prst="rect">
            <a:avLst/>
          </a:prstGeom>
        </p:spPr>
        <p:txBody>
          <a:bodyPr vert="horz" wrap="square"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just">
              <a:lnSpc>
                <a:spcPct val="120000"/>
              </a:lnSpc>
              <a:spcBef>
                <a:spcPts val="0"/>
              </a:spcBef>
              <a:buFont typeface="Wingdings" panose="05000000000000000000" pitchFamily="2" charset="2"/>
              <a:buChar char="ü"/>
            </a:pPr>
            <a:r>
              <a:rPr lang="en-US" altLang="zh-CN" sz="1400" dirty="0">
                <a:latin typeface="Arial" panose="020B0604020202020204" pitchFamily="34" charset="0"/>
                <a:ea typeface="微软雅黑" panose="020B0503020204020204" pitchFamily="34" charset="-122"/>
                <a:sym typeface="Arial" panose="020B0604020202020204" pitchFamily="34" charset="0"/>
              </a:rPr>
              <a:t>Trip ends with OTA getting captured</a:t>
            </a:r>
          </a:p>
          <a:p>
            <a:pPr marL="171450" indent="-171450" algn="just">
              <a:lnSpc>
                <a:spcPct val="120000"/>
              </a:lnSpc>
              <a:spcBef>
                <a:spcPts val="0"/>
              </a:spcBef>
              <a:buFont typeface="Wingdings" panose="05000000000000000000" pitchFamily="2" charset="2"/>
              <a:buChar char="ü"/>
            </a:pPr>
            <a:r>
              <a:rPr lang="en-US" altLang="zh-CN" sz="1400" dirty="0">
                <a:latin typeface="Arial" panose="020B0604020202020204" pitchFamily="34" charset="0"/>
                <a:ea typeface="微软雅黑" panose="020B0503020204020204" pitchFamily="34" charset="-122"/>
                <a:sym typeface="Arial" panose="020B0604020202020204" pitchFamily="34" charset="0"/>
              </a:rPr>
              <a:t>Trip data populates in Billing report</a:t>
            </a:r>
          </a:p>
          <a:p>
            <a:pPr marL="171450" indent="-171450" algn="just">
              <a:lnSpc>
                <a:spcPct val="120000"/>
              </a:lnSpc>
              <a:spcBef>
                <a:spcPts val="0"/>
              </a:spcBef>
              <a:buFont typeface="Wingdings" panose="05000000000000000000" pitchFamily="2" charset="2"/>
              <a:buChar char="ü"/>
            </a:pPr>
            <a:r>
              <a:rPr lang="en-US" altLang="zh-CN" sz="1400" dirty="0">
                <a:latin typeface="Arial" panose="020B0604020202020204" pitchFamily="34" charset="0"/>
                <a:ea typeface="微软雅黑" panose="020B0503020204020204" pitchFamily="34" charset="-122"/>
                <a:sym typeface="Arial" panose="020B0604020202020204" pitchFamily="34" charset="0"/>
              </a:rPr>
              <a:t>Statutory Compliance </a:t>
            </a:r>
          </a:p>
          <a:p>
            <a:pPr marL="171450" indent="-171450" algn="just">
              <a:lnSpc>
                <a:spcPct val="120000"/>
              </a:lnSpc>
              <a:spcBef>
                <a:spcPts val="0"/>
              </a:spcBef>
              <a:buFont typeface="Wingdings" panose="05000000000000000000" pitchFamily="2" charset="2"/>
              <a:buChar char="ü"/>
            </a:pPr>
            <a:r>
              <a:rPr lang="en-US" altLang="zh-CN" sz="1400" dirty="0">
                <a:latin typeface="Arial" panose="020B0604020202020204" pitchFamily="34" charset="0"/>
                <a:ea typeface="微软雅黑" panose="020B0503020204020204" pitchFamily="34" charset="-122"/>
                <a:sym typeface="Arial" panose="020B0604020202020204" pitchFamily="34" charset="0"/>
              </a:rPr>
              <a:t>Technology compliance </a:t>
            </a:r>
          </a:p>
          <a:p>
            <a:pPr marL="171450" indent="-171450" algn="just">
              <a:lnSpc>
                <a:spcPct val="120000"/>
              </a:lnSpc>
              <a:spcBef>
                <a:spcPts val="0"/>
              </a:spcBef>
              <a:buFont typeface="Wingdings" panose="05000000000000000000" pitchFamily="2" charset="2"/>
              <a:buChar char="ü"/>
            </a:pPr>
            <a:r>
              <a:rPr lang="en-US" altLang="zh-CN" sz="1400" dirty="0">
                <a:latin typeface="Arial" panose="020B0604020202020204" pitchFamily="34" charset="0"/>
                <a:ea typeface="微软雅黑" panose="020B0503020204020204" pitchFamily="34" charset="-122"/>
                <a:sym typeface="Arial" panose="020B0604020202020204" pitchFamily="34" charset="0"/>
              </a:rPr>
              <a:t>Automated billing</a:t>
            </a:r>
          </a:p>
        </p:txBody>
      </p:sp>
      <p:sp>
        <p:nvSpPr>
          <p:cNvPr id="50" name="Text Placeholder 4"/>
          <p:cNvSpPr txBox="1"/>
          <p:nvPr/>
        </p:nvSpPr>
        <p:spPr>
          <a:xfrm>
            <a:off x="4351773" y="5486690"/>
            <a:ext cx="5105401" cy="1268874"/>
          </a:xfrm>
          <a:prstGeom prst="rect">
            <a:avLst/>
          </a:prstGeom>
        </p:spPr>
        <p:txBody>
          <a:bodyPr vert="horz" wrap="square"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just">
              <a:lnSpc>
                <a:spcPct val="120000"/>
              </a:lnSpc>
              <a:spcBef>
                <a:spcPts val="0"/>
              </a:spcBef>
              <a:buFont typeface="Wingdings" panose="05000000000000000000" pitchFamily="2" charset="2"/>
              <a:buChar char="ü"/>
            </a:pPr>
            <a:r>
              <a:rPr lang="en-US" altLang="zh-CN" sz="1400" dirty="0">
                <a:latin typeface="Arial" panose="020B0604020202020204" pitchFamily="34" charset="0"/>
                <a:ea typeface="微软雅黑" panose="020B0503020204020204" pitchFamily="34" charset="-122"/>
                <a:sym typeface="Arial" panose="020B0604020202020204" pitchFamily="34" charset="0"/>
              </a:rPr>
              <a:t>All employees receive vehicle details via SMS, E-mail, App</a:t>
            </a:r>
          </a:p>
          <a:p>
            <a:pPr marL="171450" indent="-171450" algn="just">
              <a:lnSpc>
                <a:spcPct val="120000"/>
              </a:lnSpc>
              <a:spcBef>
                <a:spcPts val="0"/>
              </a:spcBef>
              <a:buFont typeface="Wingdings" panose="05000000000000000000" pitchFamily="2" charset="2"/>
              <a:buChar char="ü"/>
            </a:pPr>
            <a:r>
              <a:rPr lang="en-US" altLang="zh-CN" sz="1400" dirty="0">
                <a:latin typeface="Arial" panose="020B0604020202020204" pitchFamily="34" charset="0"/>
                <a:ea typeface="微软雅黑" panose="020B0503020204020204" pitchFamily="34" charset="-122"/>
                <a:sym typeface="Arial" panose="020B0604020202020204" pitchFamily="34" charset="0"/>
              </a:rPr>
              <a:t>Slot number generation for seamless departure</a:t>
            </a:r>
          </a:p>
          <a:p>
            <a:pPr marL="171450" indent="-171450" algn="just">
              <a:lnSpc>
                <a:spcPct val="120000"/>
              </a:lnSpc>
              <a:spcBef>
                <a:spcPts val="0"/>
              </a:spcBef>
              <a:buFont typeface="Wingdings" panose="05000000000000000000" pitchFamily="2" charset="2"/>
              <a:buChar char="ü"/>
            </a:pPr>
            <a:r>
              <a:rPr lang="en-US" altLang="zh-CN" sz="1400" dirty="0">
                <a:latin typeface="Arial" panose="020B0604020202020204" pitchFamily="34" charset="0"/>
                <a:ea typeface="微软雅黑" panose="020B0503020204020204" pitchFamily="34" charset="-122"/>
                <a:sym typeface="Arial" panose="020B0604020202020204" pitchFamily="34" charset="0"/>
              </a:rPr>
              <a:t>Guard Signoff through the driver mobile app</a:t>
            </a:r>
          </a:p>
          <a:p>
            <a:pPr marL="171450" indent="-171450" algn="just">
              <a:lnSpc>
                <a:spcPct val="120000"/>
              </a:lnSpc>
              <a:spcBef>
                <a:spcPts val="0"/>
              </a:spcBef>
              <a:buFont typeface="Wingdings" panose="05000000000000000000" pitchFamily="2" charset="2"/>
              <a:buChar char="ü"/>
            </a:pPr>
            <a:r>
              <a:rPr lang="en-US" altLang="zh-CN" sz="1400" dirty="0">
                <a:latin typeface="Arial" panose="020B0604020202020204" pitchFamily="34" charset="0"/>
                <a:ea typeface="微软雅黑" panose="020B0503020204020204" pitchFamily="34" charset="-122"/>
                <a:sym typeface="Arial" panose="020B0604020202020204" pitchFamily="34" charset="0"/>
              </a:rPr>
              <a:t>Trip Monitoring Starts including check-ins, vehicle tracking</a:t>
            </a:r>
          </a:p>
          <a:p>
            <a:pPr marL="171450" indent="-171450" algn="just">
              <a:lnSpc>
                <a:spcPct val="120000"/>
              </a:lnSpc>
              <a:spcBef>
                <a:spcPts val="0"/>
              </a:spcBef>
              <a:buFont typeface="Wingdings" panose="05000000000000000000" pitchFamily="2" charset="2"/>
              <a:buChar char="ü"/>
            </a:pPr>
            <a:r>
              <a:rPr lang="en-US" altLang="zh-CN" sz="1400" dirty="0">
                <a:latin typeface="Arial" panose="020B0604020202020204" pitchFamily="34" charset="0"/>
                <a:ea typeface="微软雅黑" panose="020B0503020204020204" pitchFamily="34" charset="-122"/>
                <a:sym typeface="Arial" panose="020B0604020202020204" pitchFamily="34" charset="0"/>
              </a:rPr>
              <a:t>Unmanned contact Centre to manage 80% of call volume</a:t>
            </a:r>
            <a:endParaRPr lang="id-ID"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1" name="Text Placeholder 4"/>
          <p:cNvSpPr txBox="1"/>
          <p:nvPr/>
        </p:nvSpPr>
        <p:spPr>
          <a:xfrm>
            <a:off x="9499971" y="5494157"/>
            <a:ext cx="2592288" cy="751809"/>
          </a:xfrm>
          <a:prstGeom prst="rect">
            <a:avLst/>
          </a:prstGeom>
        </p:spPr>
        <p:txBody>
          <a:bodyPr vert="horz" wrap="square"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just">
              <a:lnSpc>
                <a:spcPct val="120000"/>
              </a:lnSpc>
              <a:spcBef>
                <a:spcPts val="0"/>
              </a:spcBef>
              <a:buFont typeface="Wingdings" panose="05000000000000000000" pitchFamily="2" charset="2"/>
              <a:buChar char="ü"/>
            </a:pPr>
            <a:r>
              <a:rPr lang="en-US" altLang="zh-CN" sz="1400" dirty="0">
                <a:latin typeface="Arial" panose="020B0604020202020204" pitchFamily="34" charset="0"/>
                <a:ea typeface="微软雅黑" panose="020B0503020204020204" pitchFamily="34" charset="-122"/>
                <a:sym typeface="Arial" panose="020B0604020202020204" pitchFamily="34" charset="0"/>
              </a:rPr>
              <a:t>Vehicle Deployment</a:t>
            </a:r>
          </a:p>
          <a:p>
            <a:pPr marL="171450" indent="-171450" algn="just">
              <a:lnSpc>
                <a:spcPct val="120000"/>
              </a:lnSpc>
              <a:spcBef>
                <a:spcPts val="0"/>
              </a:spcBef>
              <a:buFont typeface="Wingdings" panose="05000000000000000000" pitchFamily="2" charset="2"/>
              <a:buChar char="ü"/>
            </a:pPr>
            <a:r>
              <a:rPr lang="en-US" altLang="zh-CN" sz="1400" dirty="0">
                <a:latin typeface="Arial" panose="020B0604020202020204" pitchFamily="34" charset="0"/>
                <a:ea typeface="微软雅黑" panose="020B0503020204020204" pitchFamily="34" charset="-122"/>
                <a:sym typeface="Arial" panose="020B0604020202020204" pitchFamily="34" charset="0"/>
              </a:rPr>
              <a:t>Driver receives the electronic trip sheet</a:t>
            </a:r>
            <a:endParaRPr lang="id-ID"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36" name="Shape 1752"/>
          <p:cNvSpPr/>
          <p:nvPr/>
        </p:nvSpPr>
        <p:spPr>
          <a:xfrm>
            <a:off x="7735296" y="3333565"/>
            <a:ext cx="422877" cy="422877"/>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a:miter lim="400000"/>
          </a:ln>
        </p:spPr>
        <p:txBody>
          <a:bodyPr lIns="0" tIns="0" rIns="0" bIns="0" anchor="ctr"/>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Shape 1755"/>
          <p:cNvSpPr/>
          <p:nvPr/>
        </p:nvSpPr>
        <p:spPr>
          <a:xfrm>
            <a:off x="4727306" y="4592162"/>
            <a:ext cx="364716" cy="328371"/>
          </a:xfrm>
          <a:custGeom>
            <a:avLst/>
            <a:gdLst/>
            <a:ahLst/>
            <a:cxnLst>
              <a:cxn ang="0">
                <a:pos x="wd2" y="hd2"/>
              </a:cxn>
              <a:cxn ang="5400000">
                <a:pos x="wd2" y="hd2"/>
              </a:cxn>
              <a:cxn ang="10800000">
                <a:pos x="wd2" y="hd2"/>
              </a:cxn>
              <a:cxn ang="16200000">
                <a:pos x="wd2" y="hd2"/>
              </a:cxn>
            </a:cxnLst>
            <a:rect l="0" t="0" r="r" b="b"/>
            <a:pathLst>
              <a:path w="21600" h="21600" extrusionOk="0">
                <a:moveTo>
                  <a:pt x="10792" y="0"/>
                </a:moveTo>
                <a:cubicBezTo>
                  <a:pt x="9030" y="0"/>
                  <a:pt x="7856" y="707"/>
                  <a:pt x="7120" y="1087"/>
                </a:cubicBezTo>
                <a:lnTo>
                  <a:pt x="7120" y="3594"/>
                </a:lnTo>
                <a:lnTo>
                  <a:pt x="4741" y="3594"/>
                </a:lnTo>
                <a:lnTo>
                  <a:pt x="4741" y="21600"/>
                </a:lnTo>
                <a:lnTo>
                  <a:pt x="16843" y="21600"/>
                </a:lnTo>
                <a:lnTo>
                  <a:pt x="16843" y="3594"/>
                </a:lnTo>
                <a:lnTo>
                  <a:pt x="14465" y="3594"/>
                </a:lnTo>
                <a:cubicBezTo>
                  <a:pt x="14465" y="3594"/>
                  <a:pt x="14465" y="1087"/>
                  <a:pt x="14465" y="1087"/>
                </a:cubicBezTo>
                <a:cubicBezTo>
                  <a:pt x="13730" y="707"/>
                  <a:pt x="12555" y="0"/>
                  <a:pt x="10792" y="0"/>
                </a:cubicBezTo>
                <a:close/>
                <a:moveTo>
                  <a:pt x="2152" y="3611"/>
                </a:moveTo>
                <a:cubicBezTo>
                  <a:pt x="965" y="3611"/>
                  <a:pt x="0" y="4682"/>
                  <a:pt x="0" y="6002"/>
                </a:cubicBezTo>
                <a:lnTo>
                  <a:pt x="0" y="19209"/>
                </a:lnTo>
                <a:cubicBezTo>
                  <a:pt x="0" y="20528"/>
                  <a:pt x="965" y="21600"/>
                  <a:pt x="2152" y="21600"/>
                </a:cubicBezTo>
                <a:lnTo>
                  <a:pt x="3236" y="21600"/>
                </a:lnTo>
                <a:lnTo>
                  <a:pt x="3236" y="3611"/>
                </a:lnTo>
                <a:lnTo>
                  <a:pt x="2152" y="3611"/>
                </a:lnTo>
                <a:close/>
                <a:moveTo>
                  <a:pt x="18364" y="3611"/>
                </a:moveTo>
                <a:lnTo>
                  <a:pt x="18364" y="21600"/>
                </a:lnTo>
                <a:lnTo>
                  <a:pt x="19448" y="21600"/>
                </a:lnTo>
                <a:cubicBezTo>
                  <a:pt x="20635" y="21600"/>
                  <a:pt x="21600" y="20528"/>
                  <a:pt x="21600" y="19209"/>
                </a:cubicBezTo>
                <a:lnTo>
                  <a:pt x="21600" y="6002"/>
                </a:lnTo>
                <a:cubicBezTo>
                  <a:pt x="21600" y="4682"/>
                  <a:pt x="20635" y="3611"/>
                  <a:pt x="19448" y="3611"/>
                </a:cubicBezTo>
                <a:lnTo>
                  <a:pt x="18364" y="3611"/>
                </a:lnTo>
                <a:close/>
              </a:path>
            </a:pathLst>
          </a:custGeom>
          <a:solidFill>
            <a:srgbClr val="FFFFFF"/>
          </a:solidFill>
          <a:ln w="12700">
            <a:miter lim="400000"/>
          </a:ln>
        </p:spPr>
        <p:txBody>
          <a:bodyPr lIns="0" tIns="0" rIns="0" bIns="0" anchor="ctr"/>
          <a:lstStyle/>
          <a:p>
            <a:pPr>
              <a:lnSpc>
                <a:spcPct val="120000"/>
              </a:lnSpc>
            </a:pPr>
            <a:endParaRPr>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Content Placeholder 2"/>
          <p:cNvSpPr txBox="1"/>
          <p:nvPr/>
        </p:nvSpPr>
        <p:spPr>
          <a:xfrm>
            <a:off x="3342547" y="269591"/>
            <a:ext cx="5823132"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2400" b="1" dirty="0">
                <a:solidFill>
                  <a:schemeClr val="bg1">
                    <a:lumMod val="50000"/>
                  </a:schemeClr>
                </a:solidFill>
                <a:latin typeface="微软雅黑" panose="020B0503020204020204" pitchFamily="34" charset="-122"/>
                <a:ea typeface="微软雅黑" panose="020B0503020204020204" pitchFamily="34" charset="-122"/>
                <a:cs typeface="+mn-ea"/>
                <a:sym typeface="+mn-lt"/>
              </a:rPr>
              <a:t>TRANSPORT APPLICATION DETAILS</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58" name="Content Placeholder 2"/>
          <p:cNvSpPr txBox="1"/>
          <p:nvPr/>
        </p:nvSpPr>
        <p:spPr>
          <a:xfrm>
            <a:off x="4191942" y="717934"/>
            <a:ext cx="3791733"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sz="1500" dirty="0">
                <a:latin typeface="Arial" panose="020B0604020202020204" pitchFamily="34" charset="0"/>
                <a:ea typeface="微软雅黑" panose="020B0503020204020204" pitchFamily="34" charset="-122"/>
                <a:cs typeface="Arial" panose="020B0604020202020204" pitchFamily="34" charset="0"/>
                <a:sym typeface="+mn-lt"/>
              </a:rPr>
              <a:t>Improving Operational Efficiency with</a:t>
            </a:r>
          </a:p>
        </p:txBody>
      </p:sp>
      <p:sp>
        <p:nvSpPr>
          <p:cNvPr id="21" name="Shape 1737"/>
          <p:cNvSpPr/>
          <p:nvPr/>
        </p:nvSpPr>
        <p:spPr>
          <a:xfrm>
            <a:off x="10167816" y="4270174"/>
            <a:ext cx="972348" cy="9723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12700">
            <a:miter lim="400000"/>
          </a:ln>
        </p:spPr>
        <p:txBody>
          <a:bodyPr lIns="23263" tIns="23263" rIns="23263" bIns="23263" anchor="ctr"/>
          <a:lstStyle/>
          <a:p>
            <a:pPr>
              <a:lnSpc>
                <a:spcPct val="120000"/>
              </a:lnSpc>
            </a:pPr>
            <a:endParaRPr dirty="0">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9" name="Graphic 18" descr="Taxi outline">
            <a:extLst>
              <a:ext uri="{FF2B5EF4-FFF2-40B4-BE49-F238E27FC236}">
                <a16:creationId xmlns:a16="http://schemas.microsoft.com/office/drawing/2014/main" id="{7E3779C2-457D-9070-DFDE-02BABE6D1A0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06622" y="4281755"/>
            <a:ext cx="914400" cy="914400"/>
          </a:xfrm>
          <a:prstGeom prst="rect">
            <a:avLst/>
          </a:prstGeom>
        </p:spPr>
      </p:pic>
      <p:grpSp>
        <p:nvGrpSpPr>
          <p:cNvPr id="29" name="Group 28">
            <a:extLst>
              <a:ext uri="{FF2B5EF4-FFF2-40B4-BE49-F238E27FC236}">
                <a16:creationId xmlns:a16="http://schemas.microsoft.com/office/drawing/2014/main" id="{2B159A8B-17A5-0450-E9A9-8504D6E2F187}"/>
              </a:ext>
            </a:extLst>
          </p:cNvPr>
          <p:cNvGrpSpPr/>
          <p:nvPr/>
        </p:nvGrpSpPr>
        <p:grpSpPr>
          <a:xfrm>
            <a:off x="7324871" y="4270174"/>
            <a:ext cx="972348" cy="972347"/>
            <a:chOff x="7177391" y="4112862"/>
            <a:chExt cx="972348" cy="972347"/>
          </a:xfrm>
        </p:grpSpPr>
        <p:sp>
          <p:nvSpPr>
            <p:cNvPr id="22" name="Shape 1738"/>
            <p:cNvSpPr/>
            <p:nvPr/>
          </p:nvSpPr>
          <p:spPr>
            <a:xfrm>
              <a:off x="7177391" y="4112862"/>
              <a:ext cx="972348" cy="9723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a:miter lim="400000"/>
            </a:ln>
          </p:spPr>
          <p:txBody>
            <a:bodyPr lIns="23263" tIns="23263" rIns="23263" bIns="23263" anchor="ctr"/>
            <a:lstStyle/>
            <a:p>
              <a:pPr>
                <a:lnSpc>
                  <a:spcPct val="120000"/>
                </a:lnSpc>
              </a:pPr>
              <a:endParaRPr dirty="0">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8" name="Graphic 27" descr="Clipboard outline">
              <a:extLst>
                <a:ext uri="{FF2B5EF4-FFF2-40B4-BE49-F238E27FC236}">
                  <a16:creationId xmlns:a16="http://schemas.microsoft.com/office/drawing/2014/main" id="{DDDFC964-CD27-4AD2-C47B-38D6B1CA1CF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99197" y="4238808"/>
              <a:ext cx="691489" cy="691489"/>
            </a:xfrm>
            <a:prstGeom prst="rect">
              <a:avLst/>
            </a:prstGeom>
          </p:spPr>
        </p:pic>
      </p:grpSp>
      <p:pic>
        <p:nvPicPr>
          <p:cNvPr id="16" name="Picture 15" descr="A green and black logo&#10;&#10;Description automatically generated">
            <a:extLst>
              <a:ext uri="{FF2B5EF4-FFF2-40B4-BE49-F238E27FC236}">
                <a16:creationId xmlns:a16="http://schemas.microsoft.com/office/drawing/2014/main" id="{130475C9-E58B-AAA7-0EA4-4C59AE6F2B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40312" y="845350"/>
            <a:ext cx="2309183" cy="826759"/>
          </a:xfrm>
          <a:prstGeom prst="rect">
            <a:avLst/>
          </a:prstGeom>
        </p:spPr>
      </p:pic>
      <p:pic>
        <p:nvPicPr>
          <p:cNvPr id="18" name="Picture 17" descr="A close up of a logo&#10;&#10;Description automatically generated">
            <a:extLst>
              <a:ext uri="{FF2B5EF4-FFF2-40B4-BE49-F238E27FC236}">
                <a16:creationId xmlns:a16="http://schemas.microsoft.com/office/drawing/2014/main" id="{4FF458DC-9001-4FAC-C0A4-A822028CFA0C}"/>
              </a:ext>
            </a:extLst>
          </p:cNvPr>
          <p:cNvPicPr>
            <a:picLocks noChangeAspect="1"/>
          </p:cNvPicPr>
          <p:nvPr/>
        </p:nvPicPr>
        <p:blipFill rotWithShape="1">
          <a:blip r:embed="rId9">
            <a:extLst>
              <a:ext uri="{28A0092B-C50C-407E-A947-70E740481C1C}">
                <a14:useLocalDpi xmlns:a14="http://schemas.microsoft.com/office/drawing/2010/main" val="0"/>
              </a:ext>
            </a:extLst>
          </a:blip>
          <a:srcRect t="8814" b="10006"/>
          <a:stretch/>
        </p:blipFill>
        <p:spPr>
          <a:xfrm>
            <a:off x="1520559" y="1033067"/>
            <a:ext cx="2699868" cy="6390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strips(downRight)">
                                      <p:cBhvr>
                                        <p:cTn id="18" dur="500"/>
                                        <p:tgtEl>
                                          <p:spTgt spid="5">
                                            <p:txEl>
                                              <p:pRg st="0" end="0"/>
                                            </p:txEl>
                                          </p:spTgt>
                                        </p:tgtEl>
                                      </p:cBhvr>
                                    </p:animEffect>
                                  </p:childTnLst>
                                </p:cTn>
                              </p:par>
                              <p:par>
                                <p:cTn id="19" presetID="18" presetClass="entr" presetSubtype="6"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strips(downRight)">
                                      <p:cBhvr>
                                        <p:cTn id="21" dur="500"/>
                                        <p:tgtEl>
                                          <p:spTgt spid="5">
                                            <p:txEl>
                                              <p:pRg st="1" end="1"/>
                                            </p:txEl>
                                          </p:spTgt>
                                        </p:tgtEl>
                                      </p:cBhvr>
                                    </p:animEffect>
                                  </p:childTnLst>
                                </p:cTn>
                              </p:par>
                              <p:par>
                                <p:cTn id="22" presetID="18" presetClass="entr" presetSubtype="6" fill="hold" grpId="0"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strips(downRight)">
                                      <p:cBhvr>
                                        <p:cTn id="24" dur="500"/>
                                        <p:tgtEl>
                                          <p:spTgt spid="5">
                                            <p:txEl>
                                              <p:pRg st="2" end="2"/>
                                            </p:txEl>
                                          </p:spTgt>
                                        </p:tgtEl>
                                      </p:cBhvr>
                                    </p:animEffect>
                                  </p:childTnLst>
                                </p:cTn>
                              </p:par>
                              <p:par>
                                <p:cTn id="25" presetID="18" presetClass="entr" presetSubtype="6" fill="hold" grpId="0"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strips(downRight)">
                                      <p:cBhvr>
                                        <p:cTn id="27" dur="500"/>
                                        <p:tgtEl>
                                          <p:spTgt spid="5">
                                            <p:txEl>
                                              <p:pRg st="3" end="3"/>
                                            </p:txEl>
                                          </p:spTgt>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wipe(left)">
                                      <p:cBhvr>
                                        <p:cTn id="35" dur="500"/>
                                        <p:tgtEl>
                                          <p:spTgt spid="53"/>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par>
                                <p:cTn id="40" presetID="18" presetClass="entr" presetSubtype="6" fill="hold" grpId="0"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strips(downRight)">
                                      <p:cBhvr>
                                        <p:cTn id="42" dur="500"/>
                                        <p:tgtEl>
                                          <p:spTgt spid="47"/>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childTnLst>
                          </p:cTn>
                        </p:par>
                        <p:par>
                          <p:cTn id="50" fill="hold">
                            <p:stCondLst>
                              <p:cond delay="3500"/>
                            </p:stCondLst>
                            <p:childTnLst>
                              <p:par>
                                <p:cTn id="51" presetID="22" presetClass="entr" presetSubtype="8" fill="hold" grpId="0" nodeType="after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wipe(left)">
                                      <p:cBhvr>
                                        <p:cTn id="53" dur="500"/>
                                        <p:tgtEl>
                                          <p:spTgt spid="52"/>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500"/>
                                        <p:tgtEl>
                                          <p:spTgt spid="41"/>
                                        </p:tgtEl>
                                      </p:cBhvr>
                                    </p:animEffect>
                                  </p:childTnLst>
                                </p:cTn>
                              </p:par>
                            </p:childTnLst>
                          </p:cTn>
                        </p:par>
                        <p:par>
                          <p:cTn id="58" fill="hold">
                            <p:stCondLst>
                              <p:cond delay="4500"/>
                            </p:stCondLst>
                            <p:childTnLst>
                              <p:par>
                                <p:cTn id="59" presetID="18" presetClass="entr" presetSubtype="6"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strips(downRight)">
                                      <p:cBhvr>
                                        <p:cTn id="61" dur="500"/>
                                        <p:tgtEl>
                                          <p:spTgt spid="48"/>
                                        </p:tgtEl>
                                      </p:cBhvr>
                                    </p:animEffect>
                                  </p:childTnLst>
                                </p:cTn>
                              </p:par>
                            </p:childTnLst>
                          </p:cTn>
                        </p:par>
                        <p:par>
                          <p:cTn id="62" fill="hold">
                            <p:stCondLst>
                              <p:cond delay="5000"/>
                            </p:stCondLst>
                            <p:childTnLst>
                              <p:par>
                                <p:cTn id="63" presetID="18" presetClass="entr" presetSubtype="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Right)">
                                      <p:cBhvr>
                                        <p:cTn id="65" dur="500"/>
                                        <p:tgtEl>
                                          <p:spTgt spid="3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childTnLst>
                          </p:cTn>
                        </p:par>
                        <p:par>
                          <p:cTn id="69" fill="hold">
                            <p:stCondLst>
                              <p:cond delay="5500"/>
                            </p:stCondLst>
                            <p:childTnLst>
                              <p:par>
                                <p:cTn id="70" presetID="22" presetClass="entr" presetSubtype="4"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down)">
                                      <p:cBhvr>
                                        <p:cTn id="72" dur="500"/>
                                        <p:tgtEl>
                                          <p:spTgt spid="26"/>
                                        </p:tgtEl>
                                      </p:cBhvr>
                                    </p:animEffect>
                                  </p:childTnLst>
                                </p:cTn>
                              </p:par>
                            </p:childTnLst>
                          </p:cTn>
                        </p:par>
                        <p:par>
                          <p:cTn id="73" fill="hold">
                            <p:stCondLst>
                              <p:cond delay="6000"/>
                            </p:stCondLst>
                            <p:childTnLst>
                              <p:par>
                                <p:cTn id="74" presetID="10" presetClass="entr" presetSubtype="0" fill="hold" nodeType="after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childTnLst>
                          </p:cTn>
                        </p:par>
                        <p:par>
                          <p:cTn id="77" fill="hold">
                            <p:stCondLst>
                              <p:cond delay="6500"/>
                            </p:stCondLst>
                            <p:childTnLst>
                              <p:par>
                                <p:cTn id="78" presetID="18" presetClass="entr" presetSubtype="12" fill="hold" grpId="0" nodeType="after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strips(downLeft)">
                                      <p:cBhvr>
                                        <p:cTn id="80" dur="500"/>
                                        <p:tgtEl>
                                          <p:spTgt spid="51"/>
                                        </p:tgtEl>
                                      </p:cBhvr>
                                    </p:animEffect>
                                  </p:childTnLst>
                                </p:cTn>
                              </p:par>
                            </p:childTnLst>
                          </p:cTn>
                        </p:par>
                        <p:par>
                          <p:cTn id="81" fill="hold">
                            <p:stCondLst>
                              <p:cond delay="7000"/>
                            </p:stCondLst>
                            <p:childTnLst>
                              <p:par>
                                <p:cTn id="82" presetID="22" presetClass="entr" presetSubtype="2" fill="hold" grpId="0" nodeType="after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wipe(right)">
                                      <p:cBhvr>
                                        <p:cTn id="84" dur="500"/>
                                        <p:tgtEl>
                                          <p:spTgt spid="55"/>
                                        </p:tgtEl>
                                      </p:cBhvr>
                                    </p:animEffect>
                                  </p:childTnLst>
                                </p:cTn>
                              </p:par>
                            </p:childTnLst>
                          </p:cTn>
                        </p:par>
                        <p:par>
                          <p:cTn id="85" fill="hold">
                            <p:stCondLst>
                              <p:cond delay="7500"/>
                            </p:stCondLst>
                            <p:childTnLst>
                              <p:par>
                                <p:cTn id="86" presetID="10"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500"/>
                                        <p:tgtEl>
                                          <p:spTgt spid="43"/>
                                        </p:tgtEl>
                                      </p:cBhvr>
                                    </p:animEffect>
                                  </p:childTnLst>
                                </p:cTn>
                              </p:par>
                            </p:childTnLst>
                          </p:cTn>
                        </p:par>
                        <p:par>
                          <p:cTn id="89" fill="hold">
                            <p:stCondLst>
                              <p:cond delay="8000"/>
                            </p:stCondLst>
                            <p:childTnLst>
                              <p:par>
                                <p:cTn id="90" presetID="18" presetClass="entr" presetSubtype="12" fill="hold" grpId="0" nodeType="after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strips(downLeft)">
                                      <p:cBhvr>
                                        <p:cTn id="92" dur="500"/>
                                        <p:tgtEl>
                                          <p:spTgt spid="50"/>
                                        </p:tgtEl>
                                      </p:cBhvr>
                                    </p:animEffect>
                                  </p:childTnLst>
                                </p:cTn>
                              </p:par>
                            </p:childTnLst>
                          </p:cTn>
                        </p:par>
                        <p:par>
                          <p:cTn id="93" fill="hold">
                            <p:stCondLst>
                              <p:cond delay="8500"/>
                            </p:stCondLst>
                            <p:childTnLst>
                              <p:par>
                                <p:cTn id="94" presetID="10" presetClass="entr" presetSubtype="0" fill="hold" grpId="0" nodeType="after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fade">
                                      <p:cBhvr>
                                        <p:cTn id="96" dur="500"/>
                                        <p:tgtEl>
                                          <p:spTgt spid="2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9000"/>
                            </p:stCondLst>
                            <p:childTnLst>
                              <p:par>
                                <p:cTn id="101" presetID="22" presetClass="entr" presetSubtype="2"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Effect transition="in" filter="wipe(right)">
                                      <p:cBhvr>
                                        <p:cTn id="103" dur="500"/>
                                        <p:tgtEl>
                                          <p:spTgt spid="57"/>
                                        </p:tgtEl>
                                      </p:cBhvr>
                                    </p:animEffect>
                                  </p:childTnLst>
                                </p:cTn>
                              </p:par>
                            </p:childTnLst>
                          </p:cTn>
                        </p:par>
                        <p:par>
                          <p:cTn id="104" fill="hold">
                            <p:stCondLst>
                              <p:cond delay="9500"/>
                            </p:stCondLst>
                            <p:childTnLst>
                              <p:par>
                                <p:cTn id="105" presetID="10"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500"/>
                                        <p:tgtEl>
                                          <p:spTgt spid="44"/>
                                        </p:tgtEl>
                                      </p:cBhvr>
                                    </p:animEffect>
                                  </p:childTnLst>
                                </p:cTn>
                              </p:par>
                            </p:childTnLst>
                          </p:cTn>
                        </p:par>
                        <p:par>
                          <p:cTn id="108" fill="hold">
                            <p:stCondLst>
                              <p:cond delay="10000"/>
                            </p:stCondLst>
                            <p:childTnLst>
                              <p:par>
                                <p:cTn id="109" presetID="18" presetClass="entr" presetSubtype="12"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Effect transition="in" filter="strips(downLeft)">
                                      <p:cBhvr>
                                        <p:cTn id="111" dur="500"/>
                                        <p:tgtEl>
                                          <p:spTgt spid="49"/>
                                        </p:tgtEl>
                                      </p:cBhvr>
                                    </p:animEffect>
                                  </p:childTnLst>
                                </p:cTn>
                              </p:par>
                            </p:childTnLst>
                          </p:cTn>
                        </p:par>
                        <p:par>
                          <p:cTn id="112" fill="hold">
                            <p:stCondLst>
                              <p:cond delay="10500"/>
                            </p:stCondLst>
                            <p:childTnLst>
                              <p:par>
                                <p:cTn id="113" presetID="18" presetClass="entr" presetSubtype="9"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Effect transition="in" filter="strips(upLeft)">
                                      <p:cBhvr>
                                        <p:cTn id="1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57" grpId="0" animBg="1"/>
      <p:bldP spid="14" grpId="0" animBg="1"/>
      <p:bldP spid="25" grpId="0" animBg="1"/>
      <p:bldP spid="32" grpId="0" animBg="1"/>
      <p:bldP spid="33" grpId="0" animBg="1"/>
      <p:bldP spid="4" grpId="0" build="p"/>
      <p:bldP spid="5" grpId="0" uiExpand="1" build="p"/>
      <p:bldP spid="40" grpId="0"/>
      <p:bldP spid="41" grpId="0"/>
      <p:bldP spid="43" grpId="0"/>
      <p:bldP spid="44" grpId="0"/>
      <p:bldP spid="47" grpId="0"/>
      <p:bldP spid="48" grpId="0"/>
      <p:bldP spid="49" grpId="0"/>
      <p:bldP spid="50" grpId="0"/>
      <p:bldP spid="51" grpId="0"/>
      <p:bldP spid="36" grpId="0" animBg="1"/>
      <p:bldP spid="39"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23610"/>
            <a:ext cx="12857956" cy="9626658"/>
          </a:xfrm>
          <a:prstGeom prst="rect">
            <a:avLst/>
          </a:prstGeom>
          <a:blipFill>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0" y="1386609"/>
            <a:ext cx="12857956" cy="4098221"/>
          </a:xfrm>
          <a:prstGeom prst="rect">
            <a:avLst/>
          </a:prstGeom>
          <a:solidFill>
            <a:srgbClr val="10CE9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 Placeholder 3"/>
          <p:cNvSpPr txBox="1"/>
          <p:nvPr/>
        </p:nvSpPr>
        <p:spPr>
          <a:xfrm>
            <a:off x="1528033" y="1546650"/>
            <a:ext cx="1731029" cy="1655694"/>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8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02</a:t>
            </a:r>
          </a:p>
        </p:txBody>
      </p:sp>
      <p:sp>
        <p:nvSpPr>
          <p:cNvPr id="4" name="文本框 58"/>
          <p:cNvSpPr txBox="1"/>
          <p:nvPr/>
        </p:nvSpPr>
        <p:spPr>
          <a:xfrm>
            <a:off x="3547278" y="2555878"/>
            <a:ext cx="9146793" cy="2554545"/>
          </a:xfrm>
          <a:prstGeom prst="rect">
            <a:avLst/>
          </a:prstGeom>
          <a:noFill/>
        </p:spPr>
        <p:txBody>
          <a:bodyPr wrap="square">
            <a:spAutoFit/>
          </a:bodyPr>
          <a:lstStyle/>
          <a:p>
            <a:pPr algn="just">
              <a:defRPr/>
            </a:pPr>
            <a:r>
              <a:rPr lang="en-US" altLang="zh-CN" sz="2000" dirty="0">
                <a:solidFill>
                  <a:schemeClr val="bg1"/>
                </a:solidFill>
                <a:latin typeface="微软雅黑" panose="020B0503020204020204" pitchFamily="34" charset="-122"/>
                <a:ea typeface="微软雅黑" panose="020B0503020204020204" pitchFamily="34" charset="-122"/>
              </a:rPr>
              <a:t>Experience unmatched efficiency with our diverse fleet of employee transportation solutions, featuring cabs, tempo travelers, and buses. From individualized cabs ensuring personalized commutes to spacious buses catering to large teams, our fleet prioritizes safety, comfort, and reliability. Seamlessly integrated with cutting-edge technology, our services guarantee punctuality and convenience. Elevate your employees' commuting experience with our tailored fleet, designed for optimal satisfaction and productivity.</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5" name="文本框 59"/>
          <p:cNvSpPr txBox="1"/>
          <p:nvPr/>
        </p:nvSpPr>
        <p:spPr>
          <a:xfrm>
            <a:off x="3547275" y="1902367"/>
            <a:ext cx="3847464" cy="523220"/>
          </a:xfrm>
          <a:prstGeom prst="rect">
            <a:avLst/>
          </a:prstGeom>
          <a:noFill/>
        </p:spPr>
        <p:txBody>
          <a:bodyPr wrap="none">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a:defRPr/>
            </a:pPr>
            <a:r>
              <a:rPr lang="en-US" altLang="zh-CN" sz="2800" b="0" i="0" dirty="0">
                <a:latin typeface="Arial" panose="020B0604020202020204" pitchFamily="34" charset="0"/>
                <a:ea typeface="微软雅黑" panose="020B0503020204020204" pitchFamily="34" charset="-122"/>
                <a:cs typeface="Arial" panose="020B0604020202020204" pitchFamily="34" charset="0"/>
              </a:rPr>
              <a:t>FLEET DESCRIPTION</a:t>
            </a:r>
          </a:p>
        </p:txBody>
      </p:sp>
      <p:pic>
        <p:nvPicPr>
          <p:cNvPr id="18" name="Picture 17">
            <a:extLst>
              <a:ext uri="{FF2B5EF4-FFF2-40B4-BE49-F238E27FC236}">
                <a16:creationId xmlns:a16="http://schemas.microsoft.com/office/drawing/2014/main" id="{26B802A0-20E2-2DD2-C5D0-9FE8940A3F0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609472" y="-55919"/>
            <a:ext cx="1290764" cy="1299389"/>
          </a:xfrm>
          <a:prstGeom prst="rect">
            <a:avLst/>
          </a:prstGeom>
        </p:spPr>
      </p:pic>
      <p:cxnSp>
        <p:nvCxnSpPr>
          <p:cNvPr id="19" name="Straight Connector 13">
            <a:extLst>
              <a:ext uri="{FF2B5EF4-FFF2-40B4-BE49-F238E27FC236}">
                <a16:creationId xmlns:a16="http://schemas.microsoft.com/office/drawing/2014/main" id="{7D1E97FD-6007-BA3E-75A2-0453ECE60BCC}"/>
              </a:ext>
            </a:extLst>
          </p:cNvPr>
          <p:cNvCxnSpPr>
            <a:cxnSpLocks noChangeShapeType="1"/>
          </p:cNvCxnSpPr>
          <p:nvPr/>
        </p:nvCxnSpPr>
        <p:spPr bwMode="auto">
          <a:xfrm flipH="1">
            <a:off x="3633385" y="2495880"/>
            <a:ext cx="7099900" cy="0"/>
          </a:xfrm>
          <a:prstGeom prst="line">
            <a:avLst/>
          </a:prstGeom>
          <a:noFill/>
          <a:ln w="19050" cap="sq" algn="ctr">
            <a:solidFill>
              <a:schemeClr val="bg1"/>
            </a:solidFill>
            <a:miter lim="800000"/>
            <a:headEnd type="oval"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spd="slow" p14:dur="1600" advTm="10000">
        <p14:gallery dir="l"/>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250" fill="hold"/>
                                        <p:tgtEl>
                                          <p:spTgt spid="4"/>
                                        </p:tgtEl>
                                        <p:attrNameLst>
                                          <p:attrName>ppt_x</p:attrName>
                                        </p:attrNameLst>
                                      </p:cBhvr>
                                      <p:tavLst>
                                        <p:tav tm="0">
                                          <p:val>
                                            <p:strVal val="0-#ppt_w/2"/>
                                          </p:val>
                                        </p:tav>
                                        <p:tav tm="100000">
                                          <p:val>
                                            <p:strVal val="#ppt_x"/>
                                          </p:val>
                                        </p:tav>
                                      </p:tavLst>
                                    </p:anim>
                                    <p:anim calcmode="lin" valueType="num">
                                      <p:cBhvr additive="base">
                                        <p:cTn id="23" dur="250" fill="hold"/>
                                        <p:tgtEl>
                                          <p:spTgt spid="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250" fill="hold"/>
                                        <p:tgtEl>
                                          <p:spTgt spid="5"/>
                                        </p:tgtEl>
                                        <p:attrNameLst>
                                          <p:attrName>ppt_x</p:attrName>
                                        </p:attrNameLst>
                                      </p:cBhvr>
                                      <p:tavLst>
                                        <p:tav tm="0">
                                          <p:val>
                                            <p:strVal val="0-#ppt_w/2"/>
                                          </p:val>
                                        </p:tav>
                                        <p:tav tm="100000">
                                          <p:val>
                                            <p:strVal val="#ppt_x"/>
                                          </p:val>
                                        </p:tav>
                                      </p:tavLst>
                                    </p:anim>
                                    <p:anim calcmode="lin" valueType="num">
                                      <p:cBhvr additive="base">
                                        <p:cTn id="28" dur="250" fill="hold"/>
                                        <p:tgtEl>
                                          <p:spTgt spid="5"/>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2" presetClass="entr" presetSubtype="8"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250" fill="hold"/>
                                        <p:tgtEl>
                                          <p:spTgt spid="19"/>
                                        </p:tgtEl>
                                        <p:attrNameLst>
                                          <p:attrName>ppt_x</p:attrName>
                                        </p:attrNameLst>
                                      </p:cBhvr>
                                      <p:tavLst>
                                        <p:tav tm="0">
                                          <p:val>
                                            <p:strVal val="0-#ppt_w/2"/>
                                          </p:val>
                                        </p:tav>
                                        <p:tav tm="100000">
                                          <p:val>
                                            <p:strVal val="#ppt_x"/>
                                          </p:val>
                                        </p:tav>
                                      </p:tavLst>
                                    </p:anim>
                                    <p:anim calcmode="lin" valueType="num">
                                      <p:cBhvr additive="base">
                                        <p:cTn id="33" dur="25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oute optimisation software - cut miles, money and route planning time">
            <a:extLst>
              <a:ext uri="{FF2B5EF4-FFF2-40B4-BE49-F238E27FC236}">
                <a16:creationId xmlns:a16="http://schemas.microsoft.com/office/drawing/2014/main" id="{3894D967-7B15-BE1D-F0DB-E69C235CF3ED}"/>
              </a:ext>
            </a:extLst>
          </p:cNvPr>
          <p:cNvPicPr>
            <a:picLocks noChangeAspect="1" noChangeArrowheads="1"/>
          </p:cNvPicPr>
          <p:nvPr/>
        </p:nvPicPr>
        <p:blipFill>
          <a:blip r:embed="rId3">
            <a:alphaModFix amt="5000"/>
            <a:extLst>
              <a:ext uri="{28A0092B-C50C-407E-A947-70E740481C1C}">
                <a14:useLocalDpi xmlns:a14="http://schemas.microsoft.com/office/drawing/2010/main" val="0"/>
              </a:ext>
            </a:extLst>
          </a:blip>
          <a:srcRect/>
          <a:stretch>
            <a:fillRect/>
          </a:stretch>
        </p:blipFill>
        <p:spPr bwMode="auto">
          <a:xfrm>
            <a:off x="3765078" y="0"/>
            <a:ext cx="9093672" cy="7232650"/>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392040" y="862658"/>
            <a:ext cx="2906170" cy="5895925"/>
          </a:xfrm>
          <a:prstGeom prst="rect">
            <a:avLst/>
          </a:prstGeom>
        </p:spPr>
      </p:pic>
      <p:sp>
        <p:nvSpPr>
          <p:cNvPr id="4" name="矩形 3"/>
          <p:cNvSpPr/>
          <p:nvPr/>
        </p:nvSpPr>
        <p:spPr>
          <a:xfrm>
            <a:off x="615565" y="1423123"/>
            <a:ext cx="2448272" cy="4608512"/>
          </a:xfrm>
          <a:prstGeom prst="rect">
            <a:avLst/>
          </a:prstGeom>
          <a:blipFill>
            <a:blip r:embed="rId6"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39"/>
          <p:cNvSpPr txBox="1"/>
          <p:nvPr/>
        </p:nvSpPr>
        <p:spPr>
          <a:xfrm>
            <a:off x="3694856" y="869332"/>
            <a:ext cx="8558161" cy="1167307"/>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en-US" altLang="zh-CN" sz="1400" b="1" dirty="0">
                <a:latin typeface="Arial" panose="020B0604020202020204" pitchFamily="34" charset="0"/>
                <a:ea typeface="微软雅黑" panose="020B0503020204020204" pitchFamily="34" charset="-122"/>
                <a:sym typeface="Arial" panose="020B0604020202020204" pitchFamily="34" charset="0"/>
              </a:rPr>
              <a:t>Safety Measures</a:t>
            </a:r>
            <a:endParaRPr lang="zh-CN" altLang="en-US" sz="1400" b="1" dirty="0">
              <a:latin typeface="Arial" panose="020B0604020202020204" pitchFamily="34" charset="0"/>
              <a:ea typeface="微软雅黑" panose="020B0503020204020204" pitchFamily="34" charset="-122"/>
              <a:sym typeface="Arial" panose="020B0604020202020204" pitchFamily="34" charset="0"/>
            </a:endParaRPr>
          </a:p>
          <a:p>
            <a:pPr marL="0" indent="0" algn="just">
              <a:lnSpc>
                <a:spcPct val="120000"/>
              </a:lnSpc>
              <a:buNone/>
            </a:pPr>
            <a:r>
              <a:rPr lang="en-US" altLang="zh-CN" sz="1400" dirty="0">
                <a:latin typeface="Arial" panose="020B0604020202020204" pitchFamily="34" charset="0"/>
                <a:ea typeface="微软雅黑" panose="020B0503020204020204" pitchFamily="34" charset="-122"/>
                <a:sym typeface="Arial" panose="020B0604020202020204" pitchFamily="34" charset="0"/>
              </a:rPr>
              <a:t>Safety is our top priority. Our vehicles undergo regular maintenance, and our drivers are trained to prioritize safety. We implement strict safety measures to provide a secure transportation environment for your employees. </a:t>
            </a:r>
          </a:p>
        </p:txBody>
      </p:sp>
      <p:sp>
        <p:nvSpPr>
          <p:cNvPr id="30" name="TextBox 39"/>
          <p:cNvSpPr txBox="1"/>
          <p:nvPr/>
        </p:nvSpPr>
        <p:spPr>
          <a:xfrm>
            <a:off x="3685025" y="2024864"/>
            <a:ext cx="8558160" cy="908775"/>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en-IN" altLang="zh-CN" sz="1400" b="1" dirty="0">
                <a:latin typeface="Arial" panose="020B0604020202020204" pitchFamily="34" charset="0"/>
                <a:ea typeface="微软雅黑" panose="020B0503020204020204" pitchFamily="34" charset="-122"/>
                <a:sym typeface="Arial" panose="020B0604020202020204" pitchFamily="34" charset="0"/>
              </a:rPr>
              <a:t>Routes and Coverage</a:t>
            </a:r>
            <a:endParaRPr lang="en-IN" altLang="zh-CN" sz="1400" dirty="0">
              <a:latin typeface="Arial" panose="020B0604020202020204" pitchFamily="34" charset="0"/>
              <a:ea typeface="微软雅黑" panose="020B0503020204020204" pitchFamily="34" charset="-122"/>
              <a:sym typeface="Arial" panose="020B0604020202020204" pitchFamily="34" charset="0"/>
            </a:endParaRPr>
          </a:p>
          <a:p>
            <a:pPr marL="0" indent="0" algn="just">
              <a:lnSpc>
                <a:spcPct val="120000"/>
              </a:lnSpc>
              <a:buNone/>
            </a:pPr>
            <a:r>
              <a:rPr lang="en-US" altLang="zh-CN" sz="1400" dirty="0">
                <a:latin typeface="Arial" panose="020B0604020202020204" pitchFamily="34" charset="0"/>
                <a:ea typeface="微软雅黑" panose="020B0503020204020204" pitchFamily="34" charset="-122"/>
                <a:sym typeface="Arial" panose="020B0604020202020204" pitchFamily="34" charset="0"/>
              </a:rPr>
              <a:t>Covering a comprehensive network of routes, our transportation services extend to key areas, ensuring that your employees have convenient access to their workplace.</a:t>
            </a: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39"/>
          <p:cNvSpPr txBox="1"/>
          <p:nvPr/>
        </p:nvSpPr>
        <p:spPr>
          <a:xfrm>
            <a:off x="3685025" y="2973919"/>
            <a:ext cx="8558160" cy="908775"/>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en-US" altLang="zh-CN" sz="1400" b="1" dirty="0">
                <a:latin typeface="Arial" panose="020B0604020202020204" pitchFamily="34" charset="0"/>
                <a:ea typeface="微软雅黑" panose="020B0503020204020204" pitchFamily="34" charset="-122"/>
                <a:sym typeface="Arial" panose="020B0604020202020204" pitchFamily="34" charset="0"/>
              </a:rPr>
              <a:t>Scheduling and Punctuality</a:t>
            </a:r>
            <a:endParaRPr lang="zh-CN" altLang="en-US" sz="1400" b="1" dirty="0">
              <a:latin typeface="Arial" panose="020B0604020202020204" pitchFamily="34" charset="0"/>
              <a:ea typeface="微软雅黑" panose="020B0503020204020204" pitchFamily="34" charset="-122"/>
              <a:sym typeface="Arial" panose="020B0604020202020204" pitchFamily="34" charset="0"/>
            </a:endParaRPr>
          </a:p>
          <a:p>
            <a:pPr marL="0" indent="0" algn="just">
              <a:lnSpc>
                <a:spcPct val="120000"/>
              </a:lnSpc>
              <a:buNone/>
            </a:pPr>
            <a:r>
              <a:rPr lang="en-US" altLang="zh-CN" sz="1400" dirty="0">
                <a:latin typeface="Arial" panose="020B0604020202020204" pitchFamily="34" charset="0"/>
                <a:ea typeface="微软雅黑" panose="020B0503020204020204" pitchFamily="34" charset="-122"/>
                <a:sym typeface="Arial" panose="020B0604020202020204" pitchFamily="34" charset="0"/>
              </a:rPr>
              <a:t>We pride ourselves on maintaining a punctual schedule to ensure that your employees arrive at their destination on time. Our reliable services contribute to a stress-free daily commute.</a:t>
            </a: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39"/>
          <p:cNvSpPr txBox="1"/>
          <p:nvPr/>
        </p:nvSpPr>
        <p:spPr>
          <a:xfrm>
            <a:off x="3685024" y="3824648"/>
            <a:ext cx="8432983" cy="908775"/>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en-US" altLang="zh-CN" sz="1400" b="1" dirty="0">
                <a:latin typeface="Arial" panose="020B0604020202020204" pitchFamily="34" charset="0"/>
                <a:ea typeface="微软雅黑" panose="020B0503020204020204" pitchFamily="34" charset="-122"/>
                <a:sym typeface="Arial" panose="020B0604020202020204" pitchFamily="34" charset="0"/>
              </a:rPr>
              <a:t>Technology Integration</a:t>
            </a:r>
            <a:endParaRPr lang="zh-CN" altLang="en-US" sz="1400" b="1" dirty="0">
              <a:latin typeface="Arial" panose="020B0604020202020204" pitchFamily="34" charset="0"/>
              <a:ea typeface="微软雅黑" panose="020B0503020204020204" pitchFamily="34" charset="-122"/>
              <a:sym typeface="Arial" panose="020B0604020202020204" pitchFamily="34" charset="0"/>
            </a:endParaRPr>
          </a:p>
          <a:p>
            <a:pPr marL="0" indent="0" algn="just">
              <a:lnSpc>
                <a:spcPct val="120000"/>
              </a:lnSpc>
              <a:buNone/>
            </a:pPr>
            <a:r>
              <a:rPr lang="en-US" altLang="zh-CN" sz="1400" dirty="0">
                <a:latin typeface="Arial" panose="020B0604020202020204" pitchFamily="34" charset="0"/>
                <a:ea typeface="微软雅黑" panose="020B0503020204020204" pitchFamily="34" charset="-122"/>
                <a:sym typeface="Arial" panose="020B0604020202020204" pitchFamily="34" charset="0"/>
              </a:rPr>
              <a:t>Experience the ease of scheduling and tracking through our integrated technology solutions. Our user-friendly platforms empower employees to manage their commute efficiently.</a:t>
            </a: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2" name="TextBox 39">
            <a:extLst>
              <a:ext uri="{FF2B5EF4-FFF2-40B4-BE49-F238E27FC236}">
                <a16:creationId xmlns:a16="http://schemas.microsoft.com/office/drawing/2014/main" id="{E41DED74-8FC6-BC2C-91BD-45E2F92D2792}"/>
              </a:ext>
            </a:extLst>
          </p:cNvPr>
          <p:cNvSpPr txBox="1"/>
          <p:nvPr/>
        </p:nvSpPr>
        <p:spPr>
          <a:xfrm>
            <a:off x="3680109" y="4739692"/>
            <a:ext cx="8432983" cy="908775"/>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en-US" altLang="zh-CN" sz="1400" b="1" dirty="0">
                <a:latin typeface="Arial" panose="020B0604020202020204" pitchFamily="34" charset="0"/>
                <a:ea typeface="微软雅黑" panose="020B0503020204020204" pitchFamily="34" charset="-122"/>
                <a:sym typeface="Arial" panose="020B0604020202020204" pitchFamily="34" charset="0"/>
              </a:rPr>
              <a:t>Sustainability Efforts</a:t>
            </a:r>
            <a:endParaRPr lang="zh-CN" altLang="en-US" sz="1400" b="1" dirty="0">
              <a:latin typeface="Arial" panose="020B0604020202020204" pitchFamily="34" charset="0"/>
              <a:ea typeface="微软雅黑" panose="020B0503020204020204" pitchFamily="34" charset="-122"/>
              <a:sym typeface="Arial" panose="020B0604020202020204" pitchFamily="34" charset="0"/>
            </a:endParaRPr>
          </a:p>
          <a:p>
            <a:pPr marL="0" indent="0" algn="just">
              <a:lnSpc>
                <a:spcPct val="120000"/>
              </a:lnSpc>
              <a:buNone/>
            </a:pPr>
            <a:r>
              <a:rPr lang="en-US" altLang="zh-CN" sz="1400" dirty="0">
                <a:latin typeface="Arial" panose="020B0604020202020204" pitchFamily="34" charset="0"/>
                <a:ea typeface="微软雅黑" panose="020B0503020204020204" pitchFamily="34" charset="-122"/>
                <a:sym typeface="Arial" panose="020B0604020202020204" pitchFamily="34" charset="0"/>
              </a:rPr>
              <a:t>Embrace eco-friendly transportation solutions. Learn about our initiatives towards reducing our carbon footprint and contributing to a sustainable future.</a:t>
            </a: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3" name="Content Placeholder 2">
            <a:extLst>
              <a:ext uri="{FF2B5EF4-FFF2-40B4-BE49-F238E27FC236}">
                <a16:creationId xmlns:a16="http://schemas.microsoft.com/office/drawing/2014/main" id="{98A1BD50-C420-10C1-1D14-2834DE8BD95B}"/>
              </a:ext>
            </a:extLst>
          </p:cNvPr>
          <p:cNvSpPr txBox="1"/>
          <p:nvPr/>
        </p:nvSpPr>
        <p:spPr>
          <a:xfrm>
            <a:off x="3381875" y="269591"/>
            <a:ext cx="5823132"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2000" dirty="0">
                <a:latin typeface="微软雅黑" panose="020B0503020204020204" pitchFamily="34" charset="-122"/>
                <a:ea typeface="微软雅黑" panose="020B0503020204020204" pitchFamily="34" charset="-122"/>
                <a:cs typeface="+mn-ea"/>
                <a:sym typeface="+mn-lt"/>
              </a:rPr>
              <a:t>FLEET LOGISTICS MANAGEMENT</a:t>
            </a:r>
            <a:endParaRPr lang="zh-CN" altLang="en-US" sz="2000" dirty="0">
              <a:latin typeface="微软雅黑" panose="020B0503020204020204" pitchFamily="34" charset="-122"/>
              <a:ea typeface="微软雅黑" panose="020B0503020204020204" pitchFamily="34" charset="-122"/>
              <a:cs typeface="+mn-ea"/>
              <a:sym typeface="+mn-lt"/>
            </a:endParaRPr>
          </a:p>
        </p:txBody>
      </p:sp>
      <p:sp>
        <p:nvSpPr>
          <p:cNvPr id="7" name="TextBox 39">
            <a:extLst>
              <a:ext uri="{FF2B5EF4-FFF2-40B4-BE49-F238E27FC236}">
                <a16:creationId xmlns:a16="http://schemas.microsoft.com/office/drawing/2014/main" id="{105599E1-EA32-6FB0-ADE2-63125BB595AA}"/>
              </a:ext>
            </a:extLst>
          </p:cNvPr>
          <p:cNvSpPr txBox="1"/>
          <p:nvPr/>
        </p:nvSpPr>
        <p:spPr>
          <a:xfrm>
            <a:off x="3689939" y="5633081"/>
            <a:ext cx="8553246" cy="1425840"/>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en-US" altLang="zh-CN" sz="1400" b="1" dirty="0">
                <a:latin typeface="Arial" panose="020B0604020202020204" pitchFamily="34" charset="0"/>
                <a:ea typeface="微软雅黑" panose="020B0503020204020204" pitchFamily="34" charset="-122"/>
                <a:sym typeface="Arial" panose="020B0604020202020204" pitchFamily="34" charset="0"/>
              </a:rPr>
              <a:t>Back Office Support</a:t>
            </a:r>
            <a:endParaRPr lang="zh-CN" altLang="en-US" sz="1400" b="1" dirty="0">
              <a:latin typeface="Arial" panose="020B0604020202020204" pitchFamily="34" charset="0"/>
              <a:ea typeface="微软雅黑" panose="020B0503020204020204" pitchFamily="34" charset="-122"/>
              <a:sym typeface="Arial" panose="020B0604020202020204" pitchFamily="34" charset="0"/>
            </a:endParaRPr>
          </a:p>
          <a:p>
            <a:pPr marL="0" indent="0" algn="just">
              <a:lnSpc>
                <a:spcPct val="120000"/>
              </a:lnSpc>
              <a:buNone/>
            </a:pPr>
            <a:r>
              <a:rPr lang="en-US" altLang="zh-CN" sz="1400" dirty="0">
                <a:latin typeface="Arial" panose="020B0604020202020204" pitchFamily="34" charset="0"/>
                <a:ea typeface="微软雅黑" panose="020B0503020204020204" pitchFamily="34" charset="-122"/>
                <a:sym typeface="Arial" panose="020B0604020202020204" pitchFamily="34" charset="0"/>
              </a:rPr>
              <a:t>We run a well-equipped back-office operation to handle all communication and billing. Supervisory staff employed is available round the clock. We provide a Help Desk facility in our company for all possible assistance to our fleet on the roadside and provide replacement vehicles in case of breakdown or undue delays. </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up)">
                                      <p:cBhvr>
                                        <p:cTn id="17" dur="500"/>
                                        <p:tgtEl>
                                          <p:spTgt spid="29"/>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up)">
                                      <p:cBhvr>
                                        <p:cTn id="21" dur="500"/>
                                        <p:tgtEl>
                                          <p:spTgt spid="30"/>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up)">
                                      <p:cBhvr>
                                        <p:cTn id="25" dur="500"/>
                                        <p:tgtEl>
                                          <p:spTgt spid="3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up)">
                                      <p:cBhvr>
                                        <p:cTn id="29" dur="500"/>
                                        <p:tgtEl>
                                          <p:spTgt spid="32"/>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up)">
                                      <p:cBhvr>
                                        <p:cTn id="33" dur="500"/>
                                        <p:tgtEl>
                                          <p:spTgt spid="2"/>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up)">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p:bldP spid="30" grpId="0"/>
      <p:bldP spid="31" grpId="0"/>
      <p:bldP spid="32" grpId="0"/>
      <p:bldP spid="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4821" y="1102139"/>
            <a:ext cx="4011895" cy="2450259"/>
          </a:xfrm>
          <a:prstGeom prst="rect">
            <a:avLst/>
          </a:prstGeom>
          <a:blipFill>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80" dirty="0">
              <a:ea typeface="Roboto" panose="02000000000000000000" pitchFamily="2" charset="0"/>
            </a:endParaRPr>
          </a:p>
        </p:txBody>
      </p:sp>
      <p:sp>
        <p:nvSpPr>
          <p:cNvPr id="6" name="Rectangle 5"/>
          <p:cNvSpPr/>
          <p:nvPr/>
        </p:nvSpPr>
        <p:spPr>
          <a:xfrm>
            <a:off x="374821" y="3581305"/>
            <a:ext cx="4011895" cy="2913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80" dirty="0">
              <a:ea typeface="Roboto" panose="02000000000000000000" pitchFamily="2" charset="0"/>
            </a:endParaRPr>
          </a:p>
        </p:txBody>
      </p:sp>
      <p:cxnSp>
        <p:nvCxnSpPr>
          <p:cNvPr id="13" name="Straight Connector 12"/>
          <p:cNvCxnSpPr/>
          <p:nvPr/>
        </p:nvCxnSpPr>
        <p:spPr>
          <a:xfrm>
            <a:off x="371117" y="6666792"/>
            <a:ext cx="12158210" cy="0"/>
          </a:xfrm>
          <a:prstGeom prst="line">
            <a:avLst/>
          </a:prstGeom>
          <a:ln w="9525">
            <a:solidFill>
              <a:schemeClr val="bg1">
                <a:lumMod val="75000"/>
              </a:schemeClr>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74688" y="6699525"/>
            <a:ext cx="12429523" cy="322844"/>
          </a:xfrm>
          <a:prstGeom prst="rect">
            <a:avLst/>
          </a:prstGeom>
          <a:noFill/>
        </p:spPr>
        <p:txBody>
          <a:bodyPr wrap="square" rIns="166115" bIns="41528" numCol="1" spcCol="360000">
            <a:spAutoFit/>
          </a:bodyPr>
          <a:lstStyle/>
          <a:p>
            <a:pPr marL="0" indent="0" algn="ctr">
              <a:lnSpc>
                <a:spcPct val="120000"/>
              </a:lnSpc>
              <a:buNone/>
            </a:pPr>
            <a:r>
              <a:rPr lang="en-US" altLang="zh-CN" sz="1400" dirty="0">
                <a:solidFill>
                  <a:schemeClr val="tx1"/>
                </a:solidFill>
                <a:latin typeface="Arial" panose="020B0604020202020204" pitchFamily="34" charset="0"/>
                <a:ea typeface="微软雅黑" panose="020B0503020204020204" pitchFamily="34" charset="-122"/>
                <a:sym typeface="Arial" panose="020B0604020202020204" pitchFamily="34" charset="0"/>
              </a:rPr>
              <a:t>We are highly concerned about your employee safety and security.</a:t>
            </a:r>
          </a:p>
        </p:txBody>
      </p:sp>
      <p:sp>
        <p:nvSpPr>
          <p:cNvPr id="15" name="TextBox 14"/>
          <p:cNvSpPr txBox="1"/>
          <p:nvPr/>
        </p:nvSpPr>
        <p:spPr>
          <a:xfrm>
            <a:off x="371118" y="3142711"/>
            <a:ext cx="4208818" cy="3222100"/>
          </a:xfrm>
          <a:prstGeom prst="rect">
            <a:avLst/>
          </a:prstGeom>
          <a:noFill/>
        </p:spPr>
        <p:txBody>
          <a:bodyPr wrap="square" rIns="166115" bIns="41528" numCol="1" spcCol="360000">
            <a:spAutoFit/>
          </a:bodyPr>
          <a:lstStyle/>
          <a:p>
            <a:pPr algn="ctr">
              <a:lnSpc>
                <a:spcPct val="150000"/>
              </a:lnSpc>
            </a:pPr>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lnSpc>
                <a:spcPct val="150000"/>
              </a:lnSpc>
            </a:pPr>
            <a:r>
              <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rPr>
              <a:t>Employee Safety </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marL="171450" indent="-171450">
              <a:lnSpc>
                <a:spcPct val="120000"/>
              </a:lnSpc>
              <a:buFont typeface="Arial" panose="020B0604020202020204" pitchFamily="34" charset="0"/>
              <a:buChar char="•"/>
            </a:pPr>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Female staff is always accompanied by a security guard during night</a:t>
            </a:r>
          </a:p>
          <a:p>
            <a:pPr marL="171450" indent="-171450">
              <a:lnSpc>
                <a:spcPct val="120000"/>
              </a:lnSpc>
              <a:buFont typeface="Arial" panose="020B0604020202020204" pitchFamily="34" charset="0"/>
              <a:buChar char="•"/>
            </a:pPr>
            <a:r>
              <a:rPr lang="en-US"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Ensure that the female staff is dropped at home</a:t>
            </a:r>
          </a:p>
          <a:p>
            <a:pPr marL="171450" indent="-171450">
              <a:lnSpc>
                <a:spcPct val="120000"/>
              </a:lnSpc>
              <a:buFont typeface="Arial" panose="020B0604020202020204" pitchFamily="34" charset="0"/>
              <a:buChar char="•"/>
            </a:pPr>
            <a:r>
              <a:rPr lang="en-US"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Tracking of the vehicle by the backend staff</a:t>
            </a:r>
          </a:p>
          <a:p>
            <a:pPr marL="171450" indent="-171450">
              <a:lnSpc>
                <a:spcPct val="120000"/>
              </a:lnSpc>
              <a:buFont typeface="Arial" panose="020B0604020202020204" pitchFamily="34" charset="0"/>
              <a:buChar char="•"/>
            </a:pPr>
            <a:r>
              <a:rPr lang="en-US"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All vehicles are fitted with GPS and they are tracked round the clock</a:t>
            </a:r>
          </a:p>
          <a:p>
            <a:pPr marL="171450" indent="-171450">
              <a:lnSpc>
                <a:spcPct val="120000"/>
              </a:lnSpc>
              <a:buFont typeface="Arial" panose="020B0604020202020204" pitchFamily="34" charset="0"/>
              <a:buChar char="•"/>
            </a:pPr>
            <a:r>
              <a:rPr lang="en-US"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Helpline no. displayed in all vehicles</a:t>
            </a:r>
          </a:p>
          <a:p>
            <a:pPr marL="171450" indent="-171450">
              <a:lnSpc>
                <a:spcPct val="120000"/>
              </a:lnSpc>
              <a:buFont typeface="Arial" panose="020B0604020202020204" pitchFamily="34" charset="0"/>
              <a:buChar char="•"/>
            </a:pPr>
            <a:r>
              <a:rPr lang="en-US"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Provision of vehicle in 15 mins, in case of breakdown</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mn-lt"/>
            </a:endParaRPr>
          </a:p>
        </p:txBody>
      </p:sp>
      <p:sp>
        <p:nvSpPr>
          <p:cNvPr id="17" name="Rectangle 16"/>
          <p:cNvSpPr/>
          <p:nvPr/>
        </p:nvSpPr>
        <p:spPr>
          <a:xfrm>
            <a:off x="5084678" y="1102139"/>
            <a:ext cx="2740177" cy="2450259"/>
          </a:xfrm>
          <a:prstGeom prst="rect">
            <a:avLst/>
          </a:prstGeom>
          <a:blipFill>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80" dirty="0">
              <a:ea typeface="Roboto" panose="02000000000000000000" pitchFamily="2" charset="0"/>
            </a:endParaRPr>
          </a:p>
        </p:txBody>
      </p:sp>
      <p:sp>
        <p:nvSpPr>
          <p:cNvPr id="18" name="Rectangle 17"/>
          <p:cNvSpPr/>
          <p:nvPr/>
        </p:nvSpPr>
        <p:spPr>
          <a:xfrm>
            <a:off x="4448819" y="3581305"/>
            <a:ext cx="4011895" cy="29135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80" dirty="0">
              <a:ea typeface="Roboto" panose="02000000000000000000" pitchFamily="2" charset="0"/>
            </a:endParaRPr>
          </a:p>
        </p:txBody>
      </p:sp>
      <p:sp>
        <p:nvSpPr>
          <p:cNvPr id="19" name="TextBox 18"/>
          <p:cNvSpPr txBox="1"/>
          <p:nvPr/>
        </p:nvSpPr>
        <p:spPr>
          <a:xfrm>
            <a:off x="4579937" y="3545838"/>
            <a:ext cx="3880778" cy="3112261"/>
          </a:xfrm>
          <a:prstGeom prst="rect">
            <a:avLst/>
          </a:prstGeom>
          <a:noFill/>
        </p:spPr>
        <p:txBody>
          <a:bodyPr wrap="square" rIns="166115" bIns="41528" numCol="1" spcCol="360000">
            <a:spAutoFit/>
          </a:bodyPr>
          <a:lstStyle/>
          <a:p>
            <a:pPr algn="ctr">
              <a:lnSpc>
                <a:spcPct val="150000"/>
              </a:lnSpc>
            </a:pPr>
            <a:r>
              <a:rPr lang="en-US" altLang="zh-CN"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Vehicle Compliance</a:t>
            </a:r>
            <a:endParaRPr lang="zh-CN" altLang="en-US"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marL="171450" indent="-171450" algn="just">
              <a:lnSpc>
                <a:spcPct val="120000"/>
              </a:lnSpc>
              <a:buFont typeface="Arial" panose="020B0604020202020204" pitchFamily="34" charset="0"/>
              <a:buChar char="•"/>
            </a:pPr>
            <a:r>
              <a:rPr lang="en-US" altLang="zh-CN" sz="1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Vehicle Cleanliness &amp; Vehicle Spare Wheel Condition</a:t>
            </a:r>
          </a:p>
          <a:p>
            <a:pPr marL="171450" indent="-171450" algn="just">
              <a:lnSpc>
                <a:spcPct val="120000"/>
              </a:lnSpc>
              <a:buFont typeface="Arial" panose="020B0604020202020204" pitchFamily="34" charset="0"/>
              <a:buChar char="•"/>
            </a:pPr>
            <a:r>
              <a:rPr lang="en-US" altLang="zh-CN" sz="1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Seats Belts / Availability of Torch / First Aid Box</a:t>
            </a:r>
          </a:p>
          <a:p>
            <a:pPr marL="171450" indent="-171450" algn="just">
              <a:lnSpc>
                <a:spcPct val="120000"/>
              </a:lnSpc>
              <a:buFont typeface="Arial" panose="020B0604020202020204" pitchFamily="34" charset="0"/>
              <a:buChar char="•"/>
            </a:pPr>
            <a:r>
              <a:rPr lang="en-US" altLang="zh-CN" sz="1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Fire Extinguisher / Cars Perfumes / Deodorants</a:t>
            </a:r>
          </a:p>
          <a:p>
            <a:pPr marL="171450" indent="-171450" algn="just">
              <a:lnSpc>
                <a:spcPct val="120000"/>
              </a:lnSpc>
              <a:buFont typeface="Arial" panose="020B0604020202020204" pitchFamily="34" charset="0"/>
              <a:buChar char="•"/>
            </a:pPr>
            <a:r>
              <a:rPr lang="en-US" altLang="zh-CN" sz="1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Fog Lights During Winter Season</a:t>
            </a:r>
          </a:p>
          <a:p>
            <a:pPr marL="171450" indent="-171450" algn="just">
              <a:lnSpc>
                <a:spcPct val="120000"/>
              </a:lnSpc>
              <a:buFont typeface="Arial" panose="020B0604020202020204" pitchFamily="34" charset="0"/>
              <a:buChar char="•"/>
            </a:pPr>
            <a:r>
              <a:rPr lang="en-US" altLang="zh-CN" sz="1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Umbrella During Rainy Season</a:t>
            </a:r>
          </a:p>
          <a:p>
            <a:pPr marL="171450" indent="-171450" algn="just">
              <a:lnSpc>
                <a:spcPct val="120000"/>
              </a:lnSpc>
              <a:buFont typeface="Arial" panose="020B0604020202020204" pitchFamily="34" charset="0"/>
              <a:buChar char="•"/>
            </a:pPr>
            <a:r>
              <a:rPr lang="en-US" altLang="zh-CN" sz="1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Display of Drivers ID Cards</a:t>
            </a:r>
          </a:p>
          <a:p>
            <a:pPr marL="0" indent="0">
              <a:lnSpc>
                <a:spcPct val="120000"/>
              </a:lnSpc>
              <a:buNone/>
            </a:pPr>
            <a:endPar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marL="0" indent="0">
              <a:lnSpc>
                <a:spcPct val="120000"/>
              </a:lnSpc>
              <a:buNone/>
            </a:pPr>
            <a:endPar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Rectangle 19"/>
          <p:cNvSpPr/>
          <p:nvPr/>
        </p:nvSpPr>
        <p:spPr>
          <a:xfrm>
            <a:off x="8522818" y="1102139"/>
            <a:ext cx="4011895" cy="2450259"/>
          </a:xfrm>
          <a:prstGeom prst="rect">
            <a:avLst/>
          </a:prstGeom>
          <a:blipFill>
            <a:blip r:embed="rId5"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80" dirty="0">
              <a:ea typeface="Roboto" panose="02000000000000000000" pitchFamily="2" charset="0"/>
            </a:endParaRPr>
          </a:p>
        </p:txBody>
      </p:sp>
      <p:sp>
        <p:nvSpPr>
          <p:cNvPr id="21" name="Rectangle 20"/>
          <p:cNvSpPr/>
          <p:nvPr/>
        </p:nvSpPr>
        <p:spPr>
          <a:xfrm>
            <a:off x="8522818" y="3581305"/>
            <a:ext cx="4011895" cy="29135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80" dirty="0">
              <a:ea typeface="Roboto" panose="02000000000000000000" pitchFamily="2" charset="0"/>
            </a:endParaRPr>
          </a:p>
        </p:txBody>
      </p:sp>
      <p:sp>
        <p:nvSpPr>
          <p:cNvPr id="22" name="TextBox 21"/>
          <p:cNvSpPr txBox="1"/>
          <p:nvPr/>
        </p:nvSpPr>
        <p:spPr>
          <a:xfrm>
            <a:off x="8517434" y="3496672"/>
            <a:ext cx="4011894" cy="3065133"/>
          </a:xfrm>
          <a:prstGeom prst="rect">
            <a:avLst/>
          </a:prstGeom>
          <a:noFill/>
        </p:spPr>
        <p:txBody>
          <a:bodyPr wrap="square" rIns="166115" bIns="41528" numCol="1" spcCol="360000">
            <a:spAutoFit/>
          </a:bodyPr>
          <a:lstStyle/>
          <a:p>
            <a:pPr algn="ctr">
              <a:lnSpc>
                <a:spcPct val="150000"/>
              </a:lnSpc>
            </a:pPr>
            <a:r>
              <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rPr>
              <a:t>Driving Screening</a:t>
            </a:r>
          </a:p>
          <a:p>
            <a:pPr marL="171450" indent="-171450">
              <a:lnSpc>
                <a:spcPct val="120000"/>
              </a:lnSpc>
              <a:buFont typeface="Arial" panose="020B0604020202020204" pitchFamily="34" charset="0"/>
              <a:buChar char="•"/>
            </a:pPr>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Minimum Qualification is Class X</a:t>
            </a:r>
          </a:p>
          <a:p>
            <a:pPr marL="171450" indent="-171450">
              <a:lnSpc>
                <a:spcPct val="120000"/>
              </a:lnSpc>
              <a:buFont typeface="Arial" panose="020B0604020202020204" pitchFamily="34" charset="0"/>
              <a:buChar char="•"/>
            </a:pPr>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Maximum Age is 40 Years</a:t>
            </a:r>
          </a:p>
          <a:p>
            <a:pPr marL="171450" indent="-171450">
              <a:lnSpc>
                <a:spcPct val="120000"/>
              </a:lnSpc>
              <a:buFont typeface="Arial" panose="020B0604020202020204" pitchFamily="34" charset="0"/>
              <a:buChar char="•"/>
            </a:pPr>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Antecedents are verified by the Police Authorities which is done on a quarterly basis</a:t>
            </a:r>
          </a:p>
          <a:p>
            <a:pPr marL="171450" indent="-171450">
              <a:lnSpc>
                <a:spcPct val="120000"/>
              </a:lnSpc>
              <a:buFont typeface="Arial" panose="020B0604020202020204" pitchFamily="34" charset="0"/>
              <a:buChar char="•"/>
            </a:pPr>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Verified valid Driving License</a:t>
            </a:r>
          </a:p>
          <a:p>
            <a:pPr marL="171450" indent="-171450">
              <a:lnSpc>
                <a:spcPct val="120000"/>
              </a:lnSpc>
              <a:buFont typeface="Arial" panose="020B0604020202020204" pitchFamily="34" charset="0"/>
              <a:buChar char="•"/>
            </a:pPr>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Have complete Knowledge of Delhi NCR</a:t>
            </a:r>
          </a:p>
          <a:p>
            <a:pPr marL="171450" indent="-171450">
              <a:lnSpc>
                <a:spcPct val="120000"/>
              </a:lnSpc>
              <a:buFont typeface="Arial" panose="020B0604020202020204" pitchFamily="34" charset="0"/>
              <a:buChar char="•"/>
            </a:pPr>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Drivers also under-go a safety training before joining</a:t>
            </a:r>
          </a:p>
          <a:p>
            <a:pPr marL="171450" indent="-171450">
              <a:lnSpc>
                <a:spcPct val="120000"/>
              </a:lnSpc>
              <a:buFont typeface="Arial" panose="020B0604020202020204" pitchFamily="34" charset="0"/>
              <a:buChar char="•"/>
            </a:pPr>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Medical Fitness Certificate verified by MBBS Doctor.</a:t>
            </a:r>
          </a:p>
        </p:txBody>
      </p:sp>
      <p:sp>
        <p:nvSpPr>
          <p:cNvPr id="16" name="Content Placeholder 2"/>
          <p:cNvSpPr txBox="1"/>
          <p:nvPr/>
        </p:nvSpPr>
        <p:spPr>
          <a:xfrm>
            <a:off x="4250725" y="269591"/>
            <a:ext cx="4403211"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2000" dirty="0">
                <a:latin typeface="微软雅黑" panose="020B0503020204020204" pitchFamily="34" charset="-122"/>
                <a:ea typeface="微软雅黑" panose="020B0503020204020204" pitchFamily="34" charset="-122"/>
                <a:cs typeface="+mn-ea"/>
                <a:sym typeface="+mn-lt"/>
              </a:rPr>
              <a:t>Special Operational features</a:t>
            </a:r>
            <a:endParaRPr lang="zh-CN" altLang="en-US" sz="2000"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6796606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1000" fill="hold"/>
                                        <p:tgtEl>
                                          <p:spTgt spid="14"/>
                                        </p:tgtEl>
                                        <p:attrNameLst>
                                          <p:attrName>ppt_x</p:attrName>
                                        </p:attrNameLst>
                                      </p:cBhvr>
                                      <p:tavLst>
                                        <p:tav tm="0">
                                          <p:val>
                                            <p:strVal val="#ppt_x"/>
                                          </p:val>
                                        </p:tav>
                                        <p:tav tm="100000">
                                          <p:val>
                                            <p:strVal val="#ppt_x"/>
                                          </p:val>
                                        </p:tav>
                                      </p:tavLst>
                                    </p:anim>
                                    <p:anim calcmode="lin" valueType="num">
                                      <p:cBhvr additive="base">
                                        <p:cTn id="21" dur="1000" fill="hold"/>
                                        <p:tgtEl>
                                          <p:spTgt spid="1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50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par>
                                <p:cTn id="26" presetID="2" presetClass="entr" presetSubtype="8" fill="hold" grpId="0" nodeType="withEffect">
                                  <p:stCondLst>
                                    <p:cond delay="50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50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0-#ppt_w/2"/>
                                          </p:val>
                                        </p:tav>
                                        <p:tav tm="100000">
                                          <p:val>
                                            <p:strVal val="#ppt_x"/>
                                          </p:val>
                                        </p:tav>
                                      </p:tavLst>
                                    </p:anim>
                                    <p:anim calcmode="lin" valueType="num">
                                      <p:cBhvr additive="base">
                                        <p:cTn id="33" dur="500" fill="hold"/>
                                        <p:tgtEl>
                                          <p:spTgt spid="18"/>
                                        </p:tgtEl>
                                        <p:attrNameLst>
                                          <p:attrName>ppt_y</p:attrName>
                                        </p:attrNameLst>
                                      </p:cBhvr>
                                      <p:tavLst>
                                        <p:tav tm="0">
                                          <p:val>
                                            <p:strVal val="#ppt_y"/>
                                          </p:val>
                                        </p:tav>
                                        <p:tav tm="100000">
                                          <p:val>
                                            <p:strVal val="#ppt_y"/>
                                          </p:val>
                                        </p:tav>
                                      </p:tavLst>
                                    </p:anim>
                                  </p:childTnLst>
                                </p:cTn>
                              </p:par>
                              <p:par>
                                <p:cTn id="34" presetID="2" presetClass="entr" presetSubtype="4" fill="hold" grpId="0" nodeType="withEffect">
                                  <p:stCondLst>
                                    <p:cond delay="50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par>
                                <p:cTn id="38" presetID="2" presetClass="entr" presetSubtype="8" fill="hold" grpId="0" nodeType="withEffect">
                                  <p:stCondLst>
                                    <p:cond delay="50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0-#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50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0-#ppt_w/2"/>
                                          </p:val>
                                        </p:tav>
                                        <p:tav tm="100000">
                                          <p:val>
                                            <p:strVal val="#ppt_x"/>
                                          </p:val>
                                        </p:tav>
                                      </p:tavLst>
                                    </p:anim>
                                    <p:anim calcmode="lin" valueType="num">
                                      <p:cBhvr additive="base">
                                        <p:cTn id="45" dur="500" fill="hold"/>
                                        <p:tgtEl>
                                          <p:spTgt spid="21"/>
                                        </p:tgtEl>
                                        <p:attrNameLst>
                                          <p:attrName>ppt_y</p:attrName>
                                        </p:attrNameLst>
                                      </p:cBhvr>
                                      <p:tavLst>
                                        <p:tav tm="0">
                                          <p:val>
                                            <p:strVal val="#ppt_y"/>
                                          </p:val>
                                        </p:tav>
                                        <p:tav tm="100000">
                                          <p:val>
                                            <p:strVal val="#ppt_y"/>
                                          </p:val>
                                        </p:tav>
                                      </p:tavLst>
                                    </p:anim>
                                  </p:childTnLst>
                                </p:cTn>
                              </p:par>
                              <p:par>
                                <p:cTn id="46" presetID="2" presetClass="entr" presetSubtype="4" fill="hold" grpId="0" nodeType="withEffect">
                                  <p:stCondLst>
                                    <p:cond delay="50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ppt_x"/>
                                          </p:val>
                                        </p:tav>
                                        <p:tav tm="100000">
                                          <p:val>
                                            <p:strVal val="#ppt_x"/>
                                          </p:val>
                                        </p:tav>
                                      </p:tavLst>
                                    </p:anim>
                                    <p:anim calcmode="lin" valueType="num">
                                      <p:cBhvr additive="base">
                                        <p:cTn id="4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4" grpId="0"/>
      <p:bldP spid="15"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www.freeppt7.com-Best powerpoint templates free download-slideshow">
  <a:themeElements>
    <a:clrScheme name="自定义 36">
      <a:dk1>
        <a:sysClr val="windowText" lastClr="000000"/>
      </a:dk1>
      <a:lt1>
        <a:sysClr val="window" lastClr="FFFFFF"/>
      </a:lt1>
      <a:dk2>
        <a:srgbClr val="44546A"/>
      </a:dk2>
      <a:lt2>
        <a:srgbClr val="E7E6E6"/>
      </a:lt2>
      <a:accent1>
        <a:srgbClr val="286560"/>
      </a:accent1>
      <a:accent2>
        <a:srgbClr val="10CE9B"/>
      </a:accent2>
      <a:accent3>
        <a:srgbClr val="286560"/>
      </a:accent3>
      <a:accent4>
        <a:srgbClr val="10CE9B"/>
      </a:accent4>
      <a:accent5>
        <a:srgbClr val="286560"/>
      </a:accent5>
      <a:accent6>
        <a:srgbClr val="10CE9B"/>
      </a:accent6>
      <a:hlink>
        <a:srgbClr val="286560"/>
      </a:hlink>
      <a:folHlink>
        <a:srgbClr val="10CE9B"/>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36">
    <a:dk1>
      <a:sysClr val="windowText" lastClr="000000"/>
    </a:dk1>
    <a:lt1>
      <a:sysClr val="window" lastClr="FFFFFF"/>
    </a:lt1>
    <a:dk2>
      <a:srgbClr val="44546A"/>
    </a:dk2>
    <a:lt2>
      <a:srgbClr val="E7E6E6"/>
    </a:lt2>
    <a:accent1>
      <a:srgbClr val="286560"/>
    </a:accent1>
    <a:accent2>
      <a:srgbClr val="10CE9B"/>
    </a:accent2>
    <a:accent3>
      <a:srgbClr val="286560"/>
    </a:accent3>
    <a:accent4>
      <a:srgbClr val="10CE9B"/>
    </a:accent4>
    <a:accent5>
      <a:srgbClr val="286560"/>
    </a:accent5>
    <a:accent6>
      <a:srgbClr val="10CE9B"/>
    </a:accent6>
    <a:hlink>
      <a:srgbClr val="286560"/>
    </a:hlink>
    <a:folHlink>
      <a:srgbClr val="10CE9B"/>
    </a:folHlink>
  </a:clrScheme>
</a:themeOverride>
</file>

<file path=docProps/app.xml><?xml version="1.0" encoding="utf-8"?>
<Properties xmlns="http://schemas.openxmlformats.org/officeDocument/2006/extended-properties" xmlns:vt="http://schemas.openxmlformats.org/officeDocument/2006/docPropsVTypes">
  <Template/>
  <TotalTime>43</TotalTime>
  <Words>1670</Words>
  <Application>Microsoft Office PowerPoint</Application>
  <PresentationFormat>Custom</PresentationFormat>
  <Paragraphs>209</Paragraphs>
  <Slides>17</Slides>
  <Notes>17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17</vt:i4>
      </vt:variant>
    </vt:vector>
  </HeadingPairs>
  <TitlesOfParts>
    <vt:vector size="31" baseType="lpstr">
      <vt:lpstr>Microsoft YaHei</vt:lpstr>
      <vt:lpstr>Microsoft YaHei</vt:lpstr>
      <vt:lpstr>NSimSun</vt:lpstr>
      <vt:lpstr>Arial</vt:lpstr>
      <vt:lpstr>Arial Black</vt:lpstr>
      <vt:lpstr>Calibri</vt:lpstr>
      <vt:lpstr>Calibri Light</vt:lpstr>
      <vt:lpstr>Gill Sans Ultra Bold</vt:lpstr>
      <vt:lpstr>Roboto</vt:lpstr>
      <vt:lpstr>Segoe UI Semibold</vt:lpstr>
      <vt:lpstr>Söhne</vt:lpstr>
      <vt:lpstr>Wingdings</vt:lpstr>
      <vt:lpstr>方正正准黑简体</vt:lpstr>
      <vt:lpstr>www.freeppt7.com-Best powerpoint templates free download-slideshow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物流</dc:title>
  <dc:creator/>
  <cp:keywords>www.1ppt.com</cp:keywords>
  <cp:lastModifiedBy>Sunil Kumar</cp:lastModifiedBy>
  <cp:revision>22</cp:revision>
  <dcterms:created xsi:type="dcterms:W3CDTF">2016-10-17T14:00:00Z</dcterms:created>
  <dcterms:modified xsi:type="dcterms:W3CDTF">2025-12-03T11:33:02Z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2052-10.1.0.7520</vt:lpwstr>
  </property>
  <property fmtid="{D5CDD505-2E9C-101B-9397-08002B2CF9AE}" pid="3" name="MSIP_Label_defa4170-0d19-0005-0004-bc88714345d2_Enabled">
    <vt:lpwstr>true</vt:lpwstr>
  </property>
  <property fmtid="{D5CDD505-2E9C-101B-9397-08002B2CF9AE}" pid="4" name="MSIP_Label_defa4170-0d19-0005-0004-bc88714345d2_SetDate">
    <vt:lpwstr>2023-10-22T17:45:19Z</vt:lpwstr>
  </property>
  <property fmtid="{D5CDD505-2E9C-101B-9397-08002B2CF9AE}" pid="5" name="MSIP_Label_defa4170-0d19-0005-0004-bc88714345d2_Method">
    <vt:lpwstr>Standard</vt:lpwstr>
  </property>
  <property fmtid="{D5CDD505-2E9C-101B-9397-08002B2CF9AE}" pid="6" name="MSIP_Label_defa4170-0d19-0005-0004-bc88714345d2_Name">
    <vt:lpwstr>defa4170-0d19-0005-0004-bc88714345d2</vt:lpwstr>
  </property>
  <property fmtid="{D5CDD505-2E9C-101B-9397-08002B2CF9AE}" pid="7" name="MSIP_Label_defa4170-0d19-0005-0004-bc88714345d2_SiteId">
    <vt:lpwstr>a893c750-5612-43cc-8d52-9334b51f4d79</vt:lpwstr>
  </property>
  <property fmtid="{D5CDD505-2E9C-101B-9397-08002B2CF9AE}" pid="8" name="MSIP_Label_defa4170-0d19-0005-0004-bc88714345d2_ActionId">
    <vt:lpwstr>a254c0ad-10a4-4f10-b93c-59a5e9c26b5d</vt:lpwstr>
  </property>
  <property fmtid="{D5CDD505-2E9C-101B-9397-08002B2CF9AE}" pid="9" name="MSIP_Label_defa4170-0d19-0005-0004-bc88714345d2_ContentBits">
    <vt:lpwstr>0</vt:lpwstr>
  </property>
</Properties>
</file>